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81" r:id="rId3"/>
    <p:sldId id="283" r:id="rId4"/>
    <p:sldId id="257" r:id="rId5"/>
    <p:sldId id="285"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41"/>
    <p:restoredTop sz="79728"/>
  </p:normalViewPr>
  <p:slideViewPr>
    <p:cSldViewPr snapToGrid="0" snapToObjects="1">
      <p:cViewPr>
        <p:scale>
          <a:sx n="79" d="100"/>
          <a:sy n="79" d="100"/>
        </p:scale>
        <p:origin x="-474" y="-1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ms-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7E38CA-1E8C-5F47-9A61-7E61D24EC607}" type="datetimeFigureOut">
              <a:rPr lang="ms-MY" smtClean="0"/>
              <a:t>17/02/2020</a:t>
            </a:fld>
            <a:endParaRPr lang="ms-MY"/>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ms-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ms-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01CEF7-3DF6-8E49-9112-2CC2D3197351}" type="slidenum">
              <a:rPr lang="ms-MY" smtClean="0"/>
              <a:t>‹#›</a:t>
            </a:fld>
            <a:endParaRPr lang="ms-MY"/>
          </a:p>
        </p:txBody>
      </p:sp>
    </p:spTree>
    <p:extLst>
      <p:ext uri="{BB962C8B-B14F-4D97-AF65-F5344CB8AC3E}">
        <p14:creationId xmlns:p14="http://schemas.microsoft.com/office/powerpoint/2010/main" val="154075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ms-MY" dirty="0"/>
              <a:t>Assalamualaikum dan Salam Sejahtera,</a:t>
            </a:r>
          </a:p>
          <a:p>
            <a:endParaRPr lang="ms-MY" dirty="0"/>
          </a:p>
          <a:p>
            <a:r>
              <a:rPr lang="ms-MY" dirty="0"/>
              <a:t>Kursus PEP ini adalah salah satu daripada dua subjek umum yang baru diperkenalkan bagi semua program Ijazah Sarjana Muda di Universiti Awam. Fokus penting adalah untuk menyediakan pelajar melalui suatu proses meneliti, berfikir, berbincang dan menghayati etika dan peradaban di negara kita Malaysia.</a:t>
            </a:r>
          </a:p>
          <a:p>
            <a:endParaRPr lang="ms-MY" dirty="0"/>
          </a:p>
          <a:p>
            <a:r>
              <a:rPr lang="ms-MY" dirty="0"/>
              <a:t>Kursus ini tidak bertujuan memperkenalkan definisi sesuatu konsep untuk dihafal – tetapi ia bertujuan membantu para pelajar menghayati konsep yang kita alami dan lalui dalam kehidupan setiap hari - tidak formal atau formal. Sumber dalam bentuk contoh, gambar, video dan link Internet adalah  beberapa contoh asas sahaja. Seterusnya, saudara-saudari </a:t>
            </a:r>
            <a:r>
              <a:rPr lang="ms-MY" dirty="0" err="1"/>
              <a:t>lah</a:t>
            </a:r>
            <a:r>
              <a:rPr lang="ms-MY" dirty="0"/>
              <a:t> yang akan menambah, mencorak dan </a:t>
            </a:r>
            <a:r>
              <a:rPr lang="ms-MY" dirty="0" err="1"/>
              <a:t>mengkayakan</a:t>
            </a:r>
            <a:r>
              <a:rPr lang="ms-MY" dirty="0"/>
              <a:t> maklumat selebihnya.</a:t>
            </a:r>
          </a:p>
          <a:p>
            <a:endParaRPr lang="ms-MY" dirty="0"/>
          </a:p>
          <a:p>
            <a:r>
              <a:rPr lang="ms-MY" dirty="0"/>
              <a:t>Oleh itu, marilah kita sama-sama menghayati etika dan peradaban negara kita Malaysia supaya kehidupan kita dalam konteks integrasi masyarakat dan negara-bangsa yang dibentuk selama ini akan terus subur untuk memakmurkan dan memanjangkan usia hayat damai kita. </a:t>
            </a:r>
          </a:p>
        </p:txBody>
      </p:sp>
      <p:sp>
        <p:nvSpPr>
          <p:cNvPr id="4" name="Slide Number Placeholder 3"/>
          <p:cNvSpPr>
            <a:spLocks noGrp="1"/>
          </p:cNvSpPr>
          <p:nvPr>
            <p:ph type="sldNum" sz="quarter" idx="5"/>
          </p:nvPr>
        </p:nvSpPr>
        <p:spPr/>
        <p:txBody>
          <a:bodyPr/>
          <a:lstStyle/>
          <a:p>
            <a:fld id="{D201CEF7-3DF6-8E49-9112-2CC2D3197351}" type="slidenum">
              <a:rPr lang="ms-MY" smtClean="0"/>
              <a:t>1</a:t>
            </a:fld>
            <a:endParaRPr lang="ms-MY"/>
          </a:p>
        </p:txBody>
      </p:sp>
    </p:spTree>
    <p:extLst>
      <p:ext uri="{BB962C8B-B14F-4D97-AF65-F5344CB8AC3E}">
        <p14:creationId xmlns:p14="http://schemas.microsoft.com/office/powerpoint/2010/main" val="2703257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ms-MY" dirty="0"/>
              <a:t>Konsep utama yang diharap difahami dan dihayati oleh pelajar ialah konsep etika dan peradaban.</a:t>
            </a:r>
          </a:p>
          <a:p>
            <a:endParaRPr lang="ms-MY" dirty="0"/>
          </a:p>
          <a:p>
            <a:r>
              <a:rPr lang="ms-MY" dirty="0"/>
              <a:t>Konsep etika adalah berkaitan etika, etos dan etiket. Kesemua konsep ini perlu dilihat bentuk dan konsepnya dalam kehidupan sekarang berasaskan bentuk, sumber dan perjalanan dalam sejarah, struktur sosial dan biografi kita di negara ini.</a:t>
            </a:r>
          </a:p>
          <a:p>
            <a:endParaRPr lang="ms-MY" dirty="0"/>
          </a:p>
          <a:p>
            <a:r>
              <a:rPr lang="ms-MY" dirty="0"/>
              <a:t>Konsep peradaban adalah berkaitan adab, adat resam dan adat istiadat yang telah ada sejak dahulu serta tersulam dan menyulam akibat migrasi (dari dalam dan luar wilayah melayu). </a:t>
            </a:r>
          </a:p>
          <a:p>
            <a:endParaRPr lang="ms-MY" dirty="0"/>
          </a:p>
          <a:p>
            <a:r>
              <a:rPr lang="ms-MY" dirty="0"/>
              <a:t>yang wujud dalam negara ini dalam empat komponen iaitu (1) persekitaran </a:t>
            </a:r>
            <a:r>
              <a:rPr lang="ms-MY" dirty="0" err="1"/>
              <a:t>geo</a:t>
            </a:r>
            <a:r>
              <a:rPr lang="ms-MY" dirty="0"/>
              <a:t>-fizikal; (2) masyarakat dan demografi (3) ekonomi dan pasaran (4) falsafah dan pasaran.</a:t>
            </a:r>
          </a:p>
        </p:txBody>
      </p:sp>
      <p:sp>
        <p:nvSpPr>
          <p:cNvPr id="4" name="Slide Number Placeholder 3"/>
          <p:cNvSpPr>
            <a:spLocks noGrp="1"/>
          </p:cNvSpPr>
          <p:nvPr>
            <p:ph type="sldNum" sz="quarter" idx="5"/>
          </p:nvPr>
        </p:nvSpPr>
        <p:spPr/>
        <p:txBody>
          <a:bodyPr/>
          <a:lstStyle/>
          <a:p>
            <a:fld id="{D201CEF7-3DF6-8E49-9112-2CC2D3197351}" type="slidenum">
              <a:rPr lang="ms-MY" smtClean="0"/>
              <a:t>2</a:t>
            </a:fld>
            <a:endParaRPr lang="ms-MY"/>
          </a:p>
        </p:txBody>
      </p:sp>
    </p:spTree>
    <p:extLst>
      <p:ext uri="{BB962C8B-B14F-4D97-AF65-F5344CB8AC3E}">
        <p14:creationId xmlns:p14="http://schemas.microsoft.com/office/powerpoint/2010/main" val="3954096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ms-MY" dirty="0"/>
              <a:t>Selain itu, etika mempunyai satu titik jalinan dari zaman pra kolonial (iaitu zaman sebelum negara ini dijajah oleh pemerintah Inggeris), zaman kolonial (dijajah oleh Inggeris) dan pasca kolonial (iaitu zaman pemerintahan kita sendiri)</a:t>
            </a:r>
          </a:p>
          <a:p>
            <a:endParaRPr lang="ms-MY" dirty="0"/>
          </a:p>
          <a:p>
            <a:r>
              <a:rPr lang="ms-MY" dirty="0"/>
              <a:t>Etika telah mempunyai kemajmukan idea dan amalan. Oleh itu pergerakan idea dan amalan yang telah tersulam inilah yang perlu dilihat sebagai peradaban dalam negara kita Malaysia hari ini.</a:t>
            </a:r>
          </a:p>
        </p:txBody>
      </p:sp>
      <p:sp>
        <p:nvSpPr>
          <p:cNvPr id="4" name="Slide Number Placeholder 3"/>
          <p:cNvSpPr>
            <a:spLocks noGrp="1"/>
          </p:cNvSpPr>
          <p:nvPr>
            <p:ph type="sldNum" sz="quarter" idx="5"/>
          </p:nvPr>
        </p:nvSpPr>
        <p:spPr/>
        <p:txBody>
          <a:bodyPr/>
          <a:lstStyle/>
          <a:p>
            <a:fld id="{D201CEF7-3DF6-8E49-9112-2CC2D3197351}" type="slidenum">
              <a:rPr lang="ms-MY" smtClean="0"/>
              <a:t>3</a:t>
            </a:fld>
            <a:endParaRPr lang="ms-MY"/>
          </a:p>
        </p:txBody>
      </p:sp>
    </p:spTree>
    <p:extLst>
      <p:ext uri="{BB962C8B-B14F-4D97-AF65-F5344CB8AC3E}">
        <p14:creationId xmlns:p14="http://schemas.microsoft.com/office/powerpoint/2010/main" val="413240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ms-MY" dirty="0"/>
              <a:t>Kursus ini disusun dalam sembilan topik seperti tertera di hadapan anda.</a:t>
            </a:r>
          </a:p>
          <a:p>
            <a:endParaRPr lang="ms-MY" dirty="0"/>
          </a:p>
          <a:p>
            <a:r>
              <a:rPr lang="ms-MY" dirty="0"/>
              <a:t>Topik 1 </a:t>
            </a:r>
            <a:r>
              <a:rPr lang="ms-MY" dirty="0" err="1"/>
              <a:t>memperkenakan</a:t>
            </a:r>
            <a:r>
              <a:rPr lang="ms-MY" dirty="0"/>
              <a:t> penghayatan konsep etika berdasarkan susur masa  iaitu zaman </a:t>
            </a:r>
            <a:r>
              <a:rPr lang="ms-MY" dirty="0" err="1"/>
              <a:t>prakolonial</a:t>
            </a:r>
            <a:r>
              <a:rPr lang="ms-MY" dirty="0"/>
              <a:t>, </a:t>
            </a:r>
            <a:r>
              <a:rPr lang="ms-MY" dirty="0" err="1"/>
              <a:t>kolonal</a:t>
            </a:r>
            <a:r>
              <a:rPr lang="ms-MY" dirty="0"/>
              <a:t> dan pasca kolonial mengenai etika tradisional di negara ini (iaitu adab, adat resam dan adat istiadat) dan etika moden yang dibawa oleh kolonial (iaitu etika, etos dan etiket) serta bagaimana gabungan konsep ini telah mendarah daging dalam kefahaman dan kehidupan kita di Malaysia pada masa sekarang. </a:t>
            </a:r>
            <a:r>
              <a:rPr lang="ms-MY" dirty="0" err="1"/>
              <a:t>Kedua</a:t>
            </a:r>
            <a:r>
              <a:rPr lang="ms-MY" dirty="0"/>
              <a:t>, menghayati etika dan peradaban menggunakan alat analisis sosiologi iaitu </a:t>
            </a:r>
            <a:r>
              <a:rPr lang="ms-MY" dirty="0" err="1"/>
              <a:t>sejara</a:t>
            </a:r>
            <a:r>
              <a:rPr lang="ms-MY" dirty="0"/>
              <a:t>, struktur sosial dan biografi.</a:t>
            </a:r>
          </a:p>
          <a:p>
            <a:endParaRPr lang="ms-MY" dirty="0"/>
          </a:p>
          <a:p>
            <a:r>
              <a:rPr lang="ms-MY" dirty="0"/>
              <a:t>Topik 2 – membincangkan konsep etika dan peradaban satu </a:t>
            </a:r>
            <a:r>
              <a:rPr lang="ms-MY" dirty="0" err="1"/>
              <a:t>persatu</a:t>
            </a:r>
            <a:r>
              <a:rPr lang="ms-MY" dirty="0"/>
              <a:t>, kaitan, dan pergerakan idea dan amalan dalam susur masa </a:t>
            </a:r>
            <a:r>
              <a:rPr lang="ms-MY" dirty="0" err="1"/>
              <a:t>prakolonial</a:t>
            </a:r>
            <a:r>
              <a:rPr lang="ms-MY" dirty="0"/>
              <a:t>, kolonial dan pasca kolonial serta perspektif agama dan kepercayaan. </a:t>
            </a:r>
          </a:p>
          <a:p>
            <a:endParaRPr lang="ms-MY" dirty="0"/>
          </a:p>
          <a:p>
            <a:r>
              <a:rPr lang="ms-MY" dirty="0"/>
              <a:t>Topik 3 – akan membawa anda menghayati fenomena migrasi dan kepelbagaian yang mencorak masyarakat kepelbagaian di negara ini sekarang. Migrasi telah menemukan peradaban wilayah alam melayu, peradaban cina, </a:t>
            </a:r>
            <a:r>
              <a:rPr lang="ms-MY" dirty="0" err="1"/>
              <a:t>india</a:t>
            </a:r>
            <a:r>
              <a:rPr lang="ms-MY" dirty="0"/>
              <a:t>, timur tengah dan Eropah. Akhirnya tersulam asimilasi, </a:t>
            </a:r>
            <a:r>
              <a:rPr lang="ms-MY" dirty="0" err="1"/>
              <a:t>akomidasi</a:t>
            </a:r>
            <a:r>
              <a:rPr lang="ms-MY" dirty="0"/>
              <a:t>, akulturasi dan </a:t>
            </a:r>
            <a:r>
              <a:rPr lang="ms-MY" dirty="0" err="1"/>
              <a:t>amalgamasi</a:t>
            </a:r>
            <a:r>
              <a:rPr lang="ms-MY" dirty="0"/>
              <a:t>.</a:t>
            </a:r>
          </a:p>
          <a:p>
            <a:endParaRPr lang="ms-MY" dirty="0"/>
          </a:p>
          <a:p>
            <a:r>
              <a:rPr lang="ms-MY" dirty="0"/>
              <a:t>Topik 4 – membincangkan usaha memantapkan kesepaduan nasional di Malaysia. Tiga perkara penting untuk difahami dan dihayati dalam topik ini ialah proses Penyatupaduan, tahap Kesepaduan yang dicapai, dan Perpaduan yang diidamkan. Topik ini juga akan membincangkan suatu akan pengukuran </a:t>
            </a:r>
            <a:r>
              <a:rPr lang="ms-MY" dirty="0" err="1"/>
              <a:t>prpaduan</a:t>
            </a:r>
            <a:r>
              <a:rPr lang="ms-MY" dirty="0"/>
              <a:t> di Malaysia dipanggil Indeks Perpaduan Nasional (</a:t>
            </a:r>
            <a:r>
              <a:rPr lang="ms-MY" dirty="0" err="1"/>
              <a:t>IPNas</a:t>
            </a:r>
            <a:r>
              <a:rPr lang="ms-MY" dirty="0"/>
              <a:t>) yang telah dibangunkan oleh negara kita sendiri.</a:t>
            </a:r>
          </a:p>
          <a:p>
            <a:endParaRPr lang="ms-MY" dirty="0"/>
          </a:p>
          <a:p>
            <a:r>
              <a:rPr lang="ms-MY" dirty="0"/>
              <a:t>Topik 5 – membincangkan mengenai peradaban majmuk di Malaysia yang terbina hasil gabungan peradaban besar dunia dari Eropah dan Asia yang bercampur aduk, tergaul, tergarap dan tersulam melalui perjalanan keluar masuk dalam wilayah alam melayu. Peradaban majmuk seterusnya membentuk kepada peradaban beridentitikan Malaysia melalui usaha membangunkan negara-bangsa.</a:t>
            </a:r>
          </a:p>
          <a:p>
            <a:endParaRPr lang="ms-MY" dirty="0"/>
          </a:p>
          <a:p>
            <a:r>
              <a:rPr lang="ms-MY" dirty="0"/>
              <a:t>Topik 6 – memfokuskan kepada penghayatan tapak integrasi peringkat makro di negara ini iaitu Perlembagaan Persekutuan sebagai wahana mengurus dan menghayati kemajmukan etika dan peradaban.</a:t>
            </a:r>
          </a:p>
          <a:p>
            <a:endParaRPr lang="ms-MY" dirty="0"/>
          </a:p>
          <a:p>
            <a:r>
              <a:rPr lang="ms-MY" dirty="0"/>
              <a:t>Topik 7 – membincangkan kepada konsep dan idea ICT dalam bentuk teknologi yang tersulam dalam kehidupan seharian kita. Seringkali ICT difahami sebagai alat yang memberi manfaat dan kebaikan, namun seringkali juga ICT digunakan dan dihayati dalam memberi kerosakan kepada diri, keluarga, komuniti, masyarakat dan negara. Oleh itu menghayati ICT sebagai alat kesepaduan sosial adalah penting untuk membina konsep realiti sosial ICT dalam menunjang etika dan peradaban kita.</a:t>
            </a:r>
          </a:p>
          <a:p>
            <a:endParaRPr lang="ms-MY" dirty="0"/>
          </a:p>
          <a:p>
            <a:r>
              <a:rPr lang="ms-MY" dirty="0"/>
              <a:t>Topik 8 – membincangkan peranan penghayatan etika dan peradaban dalam </a:t>
            </a:r>
            <a:r>
              <a:rPr lang="ms-MY" dirty="0" err="1"/>
              <a:t>mendokong</a:t>
            </a:r>
            <a:r>
              <a:rPr lang="ms-MY" dirty="0"/>
              <a:t> tanggungjawab sosial. Kita akan menghayati konsep realiti sosial, </a:t>
            </a:r>
            <a:r>
              <a:rPr lang="ms-MY" dirty="0" err="1"/>
              <a:t>takrifan</a:t>
            </a:r>
            <a:r>
              <a:rPr lang="ms-MY" dirty="0"/>
              <a:t> autoriti dan </a:t>
            </a:r>
            <a:r>
              <a:rPr lang="ms-MY" dirty="0" err="1"/>
              <a:t>takrifan</a:t>
            </a:r>
            <a:r>
              <a:rPr lang="ms-MY" dirty="0"/>
              <a:t> harian yang </a:t>
            </a:r>
            <a:r>
              <a:rPr lang="ms-MY" dirty="0" err="1"/>
              <a:t>mendokong</a:t>
            </a:r>
            <a:r>
              <a:rPr lang="ms-MY" dirty="0"/>
              <a:t> adab, adat dan etika supaya tahu bagaimana </a:t>
            </a:r>
            <a:r>
              <a:rPr lang="ms-MY" dirty="0" err="1"/>
              <a:t>diaplikasi</a:t>
            </a:r>
            <a:r>
              <a:rPr lang="ms-MY" dirty="0"/>
              <a:t> dalam hidup sebagai tanggungjawab sosial dalam mencapai keadilan dan keharmonian.</a:t>
            </a:r>
          </a:p>
          <a:p>
            <a:endParaRPr lang="ms-MY" dirty="0"/>
          </a:p>
          <a:p>
            <a:r>
              <a:rPr lang="ms-MY" dirty="0"/>
              <a:t>Topik 9 – adalah topik terakhir yang membincangkan kelestarian etika dan peradaban manusia melalui hakisan sosial. Kepesatan pembangunan ekonomi tidak </a:t>
            </a:r>
            <a:r>
              <a:rPr lang="ms-MY" dirty="0" err="1"/>
              <a:t>diseimbang</a:t>
            </a:r>
            <a:r>
              <a:rPr lang="ms-MY" dirty="0"/>
              <a:t> oleh pembangunan sosial. Oleh itu konsep kemiskinan bersama (</a:t>
            </a:r>
            <a:r>
              <a:rPr lang="ms-MY" dirty="0" err="1"/>
              <a:t>shared</a:t>
            </a:r>
            <a:r>
              <a:rPr lang="ms-MY" dirty="0"/>
              <a:t> </a:t>
            </a:r>
            <a:r>
              <a:rPr lang="ms-MY" dirty="0" err="1"/>
              <a:t>poverty</a:t>
            </a:r>
            <a:r>
              <a:rPr lang="ms-MY" dirty="0"/>
              <a:t>) perlu </a:t>
            </a:r>
            <a:r>
              <a:rPr lang="ms-MY" dirty="0" err="1"/>
              <a:t>dimangkin</a:t>
            </a:r>
            <a:r>
              <a:rPr lang="ms-MY" dirty="0"/>
              <a:t> oleh kesejahteraan bersama (</a:t>
            </a:r>
            <a:r>
              <a:rPr lang="ms-MY" dirty="0" err="1"/>
              <a:t>shared</a:t>
            </a:r>
            <a:r>
              <a:rPr lang="ms-MY" dirty="0"/>
              <a:t> </a:t>
            </a:r>
            <a:r>
              <a:rPr lang="ms-MY" dirty="0" err="1"/>
              <a:t>prosperity</a:t>
            </a:r>
            <a:r>
              <a:rPr lang="ms-MY" dirty="0"/>
              <a:t>) merangkumi kesepaduan nasional. Justeru, kita perlu memperkukuh etika dan peradaban untuk mengembangkan ruang sivik pembangunan negara bangsa dalam konteks antarabangsa.</a:t>
            </a:r>
          </a:p>
          <a:p>
            <a:endParaRPr lang="ms-MY" dirty="0"/>
          </a:p>
        </p:txBody>
      </p:sp>
      <p:sp>
        <p:nvSpPr>
          <p:cNvPr id="4" name="Slide Number Placeholder 3"/>
          <p:cNvSpPr>
            <a:spLocks noGrp="1"/>
          </p:cNvSpPr>
          <p:nvPr>
            <p:ph type="sldNum" sz="quarter" idx="5"/>
          </p:nvPr>
        </p:nvSpPr>
        <p:spPr/>
        <p:txBody>
          <a:bodyPr/>
          <a:lstStyle/>
          <a:p>
            <a:fld id="{D201CEF7-3DF6-8E49-9112-2CC2D3197351}" type="slidenum">
              <a:rPr lang="ms-MY" smtClean="0"/>
              <a:t>4</a:t>
            </a:fld>
            <a:endParaRPr lang="ms-MY"/>
          </a:p>
        </p:txBody>
      </p:sp>
    </p:spTree>
    <p:extLst>
      <p:ext uri="{BB962C8B-B14F-4D97-AF65-F5344CB8AC3E}">
        <p14:creationId xmlns:p14="http://schemas.microsoft.com/office/powerpoint/2010/main" val="2784209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ms-MY" dirty="0"/>
          </a:p>
        </p:txBody>
      </p:sp>
      <p:sp>
        <p:nvSpPr>
          <p:cNvPr id="4" name="Slide Number Placeholder 3"/>
          <p:cNvSpPr>
            <a:spLocks noGrp="1"/>
          </p:cNvSpPr>
          <p:nvPr>
            <p:ph type="sldNum" sz="quarter" idx="5"/>
          </p:nvPr>
        </p:nvSpPr>
        <p:spPr/>
        <p:txBody>
          <a:bodyPr/>
          <a:lstStyle/>
          <a:p>
            <a:fld id="{D201CEF7-3DF6-8E49-9112-2CC2D3197351}" type="slidenum">
              <a:rPr lang="ms-MY" smtClean="0"/>
              <a:t>5</a:t>
            </a:fld>
            <a:endParaRPr lang="ms-MY"/>
          </a:p>
        </p:txBody>
      </p:sp>
    </p:spTree>
    <p:extLst>
      <p:ext uri="{BB962C8B-B14F-4D97-AF65-F5344CB8AC3E}">
        <p14:creationId xmlns:p14="http://schemas.microsoft.com/office/powerpoint/2010/main" val="130192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6694DA0-B0D8-CD48-9CB5-83AB1367CDA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ms-MY"/>
          </a:p>
        </p:txBody>
      </p:sp>
      <p:sp>
        <p:nvSpPr>
          <p:cNvPr id="3" name="Subtitle 2">
            <a:extLst>
              <a:ext uri="{FF2B5EF4-FFF2-40B4-BE49-F238E27FC236}">
                <a16:creationId xmlns:a16="http://schemas.microsoft.com/office/drawing/2014/main" xmlns="" id="{92C4BCFF-9098-6347-882F-A51084131F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ms-MY"/>
          </a:p>
        </p:txBody>
      </p:sp>
      <p:sp>
        <p:nvSpPr>
          <p:cNvPr id="4" name="Date Placeholder 3">
            <a:extLst>
              <a:ext uri="{FF2B5EF4-FFF2-40B4-BE49-F238E27FC236}">
                <a16:creationId xmlns:a16="http://schemas.microsoft.com/office/drawing/2014/main" xmlns="" id="{C4991553-640E-8C4D-912E-E3DBA666C4CA}"/>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5" name="Footer Placeholder 4">
            <a:extLst>
              <a:ext uri="{FF2B5EF4-FFF2-40B4-BE49-F238E27FC236}">
                <a16:creationId xmlns:a16="http://schemas.microsoft.com/office/drawing/2014/main" xmlns="" id="{7EF43EAF-1803-2E4B-A30D-656F1BB3A337}"/>
              </a:ext>
            </a:extLst>
          </p:cNvPr>
          <p:cNvSpPr>
            <a:spLocks noGrp="1"/>
          </p:cNvSpPr>
          <p:nvPr>
            <p:ph type="ftr" sz="quarter" idx="11"/>
          </p:nvPr>
        </p:nvSpPr>
        <p:spPr/>
        <p:txBody>
          <a:bodyPr/>
          <a:lstStyle/>
          <a:p>
            <a:endParaRPr lang="ms-MY"/>
          </a:p>
        </p:txBody>
      </p:sp>
      <p:sp>
        <p:nvSpPr>
          <p:cNvPr id="6" name="Slide Number Placeholder 5">
            <a:extLst>
              <a:ext uri="{FF2B5EF4-FFF2-40B4-BE49-F238E27FC236}">
                <a16:creationId xmlns:a16="http://schemas.microsoft.com/office/drawing/2014/main" xmlns="" id="{5C5A0CB8-4015-9A41-8AB7-4731C7470F97}"/>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2228378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401062-FEC7-4743-BF9F-B729BBF18E90}"/>
              </a:ext>
            </a:extLst>
          </p:cNvPr>
          <p:cNvSpPr>
            <a:spLocks noGrp="1"/>
          </p:cNvSpPr>
          <p:nvPr>
            <p:ph type="title"/>
          </p:nvPr>
        </p:nvSpPr>
        <p:spPr/>
        <p:txBody>
          <a:bodyPr/>
          <a:lstStyle/>
          <a:p>
            <a:r>
              <a:rPr lang="en-GB"/>
              <a:t>Click to edit Master title style</a:t>
            </a:r>
            <a:endParaRPr lang="ms-MY"/>
          </a:p>
        </p:txBody>
      </p:sp>
      <p:sp>
        <p:nvSpPr>
          <p:cNvPr id="3" name="Vertical Text Placeholder 2">
            <a:extLst>
              <a:ext uri="{FF2B5EF4-FFF2-40B4-BE49-F238E27FC236}">
                <a16:creationId xmlns:a16="http://schemas.microsoft.com/office/drawing/2014/main" xmlns="" id="{0FC7041A-BB31-C440-ABE9-702E4D17439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4" name="Date Placeholder 3">
            <a:extLst>
              <a:ext uri="{FF2B5EF4-FFF2-40B4-BE49-F238E27FC236}">
                <a16:creationId xmlns:a16="http://schemas.microsoft.com/office/drawing/2014/main" xmlns="" id="{2D691C61-E9E4-EC4A-BAAE-7929C1DB1F02}"/>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5" name="Footer Placeholder 4">
            <a:extLst>
              <a:ext uri="{FF2B5EF4-FFF2-40B4-BE49-F238E27FC236}">
                <a16:creationId xmlns:a16="http://schemas.microsoft.com/office/drawing/2014/main" xmlns="" id="{0B37A528-A5E4-6A4C-A20F-B14C7810A720}"/>
              </a:ext>
            </a:extLst>
          </p:cNvPr>
          <p:cNvSpPr>
            <a:spLocks noGrp="1"/>
          </p:cNvSpPr>
          <p:nvPr>
            <p:ph type="ftr" sz="quarter" idx="11"/>
          </p:nvPr>
        </p:nvSpPr>
        <p:spPr/>
        <p:txBody>
          <a:bodyPr/>
          <a:lstStyle/>
          <a:p>
            <a:endParaRPr lang="ms-MY"/>
          </a:p>
        </p:txBody>
      </p:sp>
      <p:sp>
        <p:nvSpPr>
          <p:cNvPr id="6" name="Slide Number Placeholder 5">
            <a:extLst>
              <a:ext uri="{FF2B5EF4-FFF2-40B4-BE49-F238E27FC236}">
                <a16:creationId xmlns:a16="http://schemas.microsoft.com/office/drawing/2014/main" xmlns="" id="{9A9F26C7-F255-D740-8F03-632A2F30C7C4}"/>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3545248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13ACDBF9-C811-BF4F-9224-1962E38DE34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ms-MY"/>
          </a:p>
        </p:txBody>
      </p:sp>
      <p:sp>
        <p:nvSpPr>
          <p:cNvPr id="3" name="Vertical Text Placeholder 2">
            <a:extLst>
              <a:ext uri="{FF2B5EF4-FFF2-40B4-BE49-F238E27FC236}">
                <a16:creationId xmlns:a16="http://schemas.microsoft.com/office/drawing/2014/main" xmlns="" id="{71DD6BE7-224E-7F40-80D5-B11A92E21D9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4" name="Date Placeholder 3">
            <a:extLst>
              <a:ext uri="{FF2B5EF4-FFF2-40B4-BE49-F238E27FC236}">
                <a16:creationId xmlns:a16="http://schemas.microsoft.com/office/drawing/2014/main" xmlns="" id="{E58B1807-0D3F-984A-8E58-7C32AD8E85DC}"/>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5" name="Footer Placeholder 4">
            <a:extLst>
              <a:ext uri="{FF2B5EF4-FFF2-40B4-BE49-F238E27FC236}">
                <a16:creationId xmlns:a16="http://schemas.microsoft.com/office/drawing/2014/main" xmlns="" id="{75A2A3C0-9CF7-D44B-A362-768D2FD97103}"/>
              </a:ext>
            </a:extLst>
          </p:cNvPr>
          <p:cNvSpPr>
            <a:spLocks noGrp="1"/>
          </p:cNvSpPr>
          <p:nvPr>
            <p:ph type="ftr" sz="quarter" idx="11"/>
          </p:nvPr>
        </p:nvSpPr>
        <p:spPr/>
        <p:txBody>
          <a:bodyPr/>
          <a:lstStyle/>
          <a:p>
            <a:endParaRPr lang="ms-MY"/>
          </a:p>
        </p:txBody>
      </p:sp>
      <p:sp>
        <p:nvSpPr>
          <p:cNvPr id="6" name="Slide Number Placeholder 5">
            <a:extLst>
              <a:ext uri="{FF2B5EF4-FFF2-40B4-BE49-F238E27FC236}">
                <a16:creationId xmlns:a16="http://schemas.microsoft.com/office/drawing/2014/main" xmlns="" id="{44E0A86F-1EE9-374F-A413-CB106A8184D2}"/>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3272615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D97D4D-2F78-BF41-9C51-84C4BCE4041B}"/>
              </a:ext>
            </a:extLst>
          </p:cNvPr>
          <p:cNvSpPr>
            <a:spLocks noGrp="1"/>
          </p:cNvSpPr>
          <p:nvPr>
            <p:ph type="title"/>
          </p:nvPr>
        </p:nvSpPr>
        <p:spPr/>
        <p:txBody>
          <a:bodyPr/>
          <a:lstStyle/>
          <a:p>
            <a:r>
              <a:rPr lang="en-GB"/>
              <a:t>Click to edit Master title style</a:t>
            </a:r>
            <a:endParaRPr lang="ms-MY"/>
          </a:p>
        </p:txBody>
      </p:sp>
      <p:sp>
        <p:nvSpPr>
          <p:cNvPr id="3" name="Content Placeholder 2">
            <a:extLst>
              <a:ext uri="{FF2B5EF4-FFF2-40B4-BE49-F238E27FC236}">
                <a16:creationId xmlns:a16="http://schemas.microsoft.com/office/drawing/2014/main" xmlns="" id="{AD1ECF87-DD08-3E44-AE9C-11253236371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4" name="Date Placeholder 3">
            <a:extLst>
              <a:ext uri="{FF2B5EF4-FFF2-40B4-BE49-F238E27FC236}">
                <a16:creationId xmlns:a16="http://schemas.microsoft.com/office/drawing/2014/main" xmlns="" id="{DC2CF230-19F5-BB4F-8345-C188B7D8491C}"/>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5" name="Footer Placeholder 4">
            <a:extLst>
              <a:ext uri="{FF2B5EF4-FFF2-40B4-BE49-F238E27FC236}">
                <a16:creationId xmlns:a16="http://schemas.microsoft.com/office/drawing/2014/main" xmlns="" id="{A973AF2C-A118-DD4F-83A1-BB028F36F948}"/>
              </a:ext>
            </a:extLst>
          </p:cNvPr>
          <p:cNvSpPr>
            <a:spLocks noGrp="1"/>
          </p:cNvSpPr>
          <p:nvPr>
            <p:ph type="ftr" sz="quarter" idx="11"/>
          </p:nvPr>
        </p:nvSpPr>
        <p:spPr/>
        <p:txBody>
          <a:bodyPr/>
          <a:lstStyle/>
          <a:p>
            <a:endParaRPr lang="ms-MY"/>
          </a:p>
        </p:txBody>
      </p:sp>
      <p:sp>
        <p:nvSpPr>
          <p:cNvPr id="6" name="Slide Number Placeholder 5">
            <a:extLst>
              <a:ext uri="{FF2B5EF4-FFF2-40B4-BE49-F238E27FC236}">
                <a16:creationId xmlns:a16="http://schemas.microsoft.com/office/drawing/2014/main" xmlns="" id="{224BF4FF-F568-544D-BEBA-2F023BBF03D6}"/>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3293294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FB319B-5333-6248-AB4C-71A29809091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ms-MY"/>
          </a:p>
        </p:txBody>
      </p:sp>
      <p:sp>
        <p:nvSpPr>
          <p:cNvPr id="3" name="Text Placeholder 2">
            <a:extLst>
              <a:ext uri="{FF2B5EF4-FFF2-40B4-BE49-F238E27FC236}">
                <a16:creationId xmlns:a16="http://schemas.microsoft.com/office/drawing/2014/main" xmlns="" id="{0818C8F8-60DD-6E48-A96F-FB9587D6AC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xmlns="" id="{3B11E800-870B-7B4F-93F4-C9382E0D242B}"/>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5" name="Footer Placeholder 4">
            <a:extLst>
              <a:ext uri="{FF2B5EF4-FFF2-40B4-BE49-F238E27FC236}">
                <a16:creationId xmlns:a16="http://schemas.microsoft.com/office/drawing/2014/main" xmlns="" id="{7E1EF843-E638-3247-94EF-B567A1D1A75B}"/>
              </a:ext>
            </a:extLst>
          </p:cNvPr>
          <p:cNvSpPr>
            <a:spLocks noGrp="1"/>
          </p:cNvSpPr>
          <p:nvPr>
            <p:ph type="ftr" sz="quarter" idx="11"/>
          </p:nvPr>
        </p:nvSpPr>
        <p:spPr/>
        <p:txBody>
          <a:bodyPr/>
          <a:lstStyle/>
          <a:p>
            <a:endParaRPr lang="ms-MY"/>
          </a:p>
        </p:txBody>
      </p:sp>
      <p:sp>
        <p:nvSpPr>
          <p:cNvPr id="6" name="Slide Number Placeholder 5">
            <a:extLst>
              <a:ext uri="{FF2B5EF4-FFF2-40B4-BE49-F238E27FC236}">
                <a16:creationId xmlns:a16="http://schemas.microsoft.com/office/drawing/2014/main" xmlns="" id="{9822BC5D-6CCB-524B-A6DC-F306BFF2272F}"/>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2605661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70B64E-18A0-134F-B8F5-F8DB26E933A8}"/>
              </a:ext>
            </a:extLst>
          </p:cNvPr>
          <p:cNvSpPr>
            <a:spLocks noGrp="1"/>
          </p:cNvSpPr>
          <p:nvPr>
            <p:ph type="title"/>
          </p:nvPr>
        </p:nvSpPr>
        <p:spPr/>
        <p:txBody>
          <a:bodyPr/>
          <a:lstStyle/>
          <a:p>
            <a:r>
              <a:rPr lang="en-GB"/>
              <a:t>Click to edit Master title style</a:t>
            </a:r>
            <a:endParaRPr lang="ms-MY"/>
          </a:p>
        </p:txBody>
      </p:sp>
      <p:sp>
        <p:nvSpPr>
          <p:cNvPr id="3" name="Content Placeholder 2">
            <a:extLst>
              <a:ext uri="{FF2B5EF4-FFF2-40B4-BE49-F238E27FC236}">
                <a16:creationId xmlns:a16="http://schemas.microsoft.com/office/drawing/2014/main" xmlns="" id="{F415C923-F3A7-F642-A22D-C48466D8B91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4" name="Content Placeholder 3">
            <a:extLst>
              <a:ext uri="{FF2B5EF4-FFF2-40B4-BE49-F238E27FC236}">
                <a16:creationId xmlns:a16="http://schemas.microsoft.com/office/drawing/2014/main" xmlns="" id="{AA90F062-68EC-474D-AD62-6518CEE22BE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5" name="Date Placeholder 4">
            <a:extLst>
              <a:ext uri="{FF2B5EF4-FFF2-40B4-BE49-F238E27FC236}">
                <a16:creationId xmlns:a16="http://schemas.microsoft.com/office/drawing/2014/main" xmlns="" id="{7B918BF7-83AF-6845-8334-C4D72A4F4B57}"/>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6" name="Footer Placeholder 5">
            <a:extLst>
              <a:ext uri="{FF2B5EF4-FFF2-40B4-BE49-F238E27FC236}">
                <a16:creationId xmlns:a16="http://schemas.microsoft.com/office/drawing/2014/main" xmlns="" id="{D1FF2D47-57FD-EE4B-9747-57B08119D1AD}"/>
              </a:ext>
            </a:extLst>
          </p:cNvPr>
          <p:cNvSpPr>
            <a:spLocks noGrp="1"/>
          </p:cNvSpPr>
          <p:nvPr>
            <p:ph type="ftr" sz="quarter" idx="11"/>
          </p:nvPr>
        </p:nvSpPr>
        <p:spPr/>
        <p:txBody>
          <a:bodyPr/>
          <a:lstStyle/>
          <a:p>
            <a:endParaRPr lang="ms-MY"/>
          </a:p>
        </p:txBody>
      </p:sp>
      <p:sp>
        <p:nvSpPr>
          <p:cNvPr id="7" name="Slide Number Placeholder 6">
            <a:extLst>
              <a:ext uri="{FF2B5EF4-FFF2-40B4-BE49-F238E27FC236}">
                <a16:creationId xmlns:a16="http://schemas.microsoft.com/office/drawing/2014/main" xmlns="" id="{D4AF6EE5-D843-F44D-8BDD-1DA08465C431}"/>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1869975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AA5F141-9EBE-574C-A378-F5D0440C32C6}"/>
              </a:ext>
            </a:extLst>
          </p:cNvPr>
          <p:cNvSpPr>
            <a:spLocks noGrp="1"/>
          </p:cNvSpPr>
          <p:nvPr>
            <p:ph type="title"/>
          </p:nvPr>
        </p:nvSpPr>
        <p:spPr>
          <a:xfrm>
            <a:off x="839788" y="365125"/>
            <a:ext cx="10515600" cy="1325563"/>
          </a:xfrm>
        </p:spPr>
        <p:txBody>
          <a:bodyPr/>
          <a:lstStyle/>
          <a:p>
            <a:r>
              <a:rPr lang="en-GB"/>
              <a:t>Click to edit Master title style</a:t>
            </a:r>
            <a:endParaRPr lang="ms-MY"/>
          </a:p>
        </p:txBody>
      </p:sp>
      <p:sp>
        <p:nvSpPr>
          <p:cNvPr id="3" name="Text Placeholder 2">
            <a:extLst>
              <a:ext uri="{FF2B5EF4-FFF2-40B4-BE49-F238E27FC236}">
                <a16:creationId xmlns:a16="http://schemas.microsoft.com/office/drawing/2014/main" xmlns="" id="{7D587436-9306-7446-AC87-94657F8FD9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xmlns="" id="{73C1B9FE-CA76-6944-B3BE-F1D76EDBA7A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5" name="Text Placeholder 4">
            <a:extLst>
              <a:ext uri="{FF2B5EF4-FFF2-40B4-BE49-F238E27FC236}">
                <a16:creationId xmlns:a16="http://schemas.microsoft.com/office/drawing/2014/main" xmlns="" id="{02B5073F-55F1-244B-8CBA-373D57F26A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xmlns="" id="{B64F1139-40B4-AC4B-9E95-77760515BC4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7" name="Date Placeholder 6">
            <a:extLst>
              <a:ext uri="{FF2B5EF4-FFF2-40B4-BE49-F238E27FC236}">
                <a16:creationId xmlns:a16="http://schemas.microsoft.com/office/drawing/2014/main" xmlns="" id="{5572841D-6257-1F4A-8C00-4AE4A45598AF}"/>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8" name="Footer Placeholder 7">
            <a:extLst>
              <a:ext uri="{FF2B5EF4-FFF2-40B4-BE49-F238E27FC236}">
                <a16:creationId xmlns:a16="http://schemas.microsoft.com/office/drawing/2014/main" xmlns="" id="{DAA31484-88FB-F048-B1B9-AA8F815CE74E}"/>
              </a:ext>
            </a:extLst>
          </p:cNvPr>
          <p:cNvSpPr>
            <a:spLocks noGrp="1"/>
          </p:cNvSpPr>
          <p:nvPr>
            <p:ph type="ftr" sz="quarter" idx="11"/>
          </p:nvPr>
        </p:nvSpPr>
        <p:spPr/>
        <p:txBody>
          <a:bodyPr/>
          <a:lstStyle/>
          <a:p>
            <a:endParaRPr lang="ms-MY"/>
          </a:p>
        </p:txBody>
      </p:sp>
      <p:sp>
        <p:nvSpPr>
          <p:cNvPr id="9" name="Slide Number Placeholder 8">
            <a:extLst>
              <a:ext uri="{FF2B5EF4-FFF2-40B4-BE49-F238E27FC236}">
                <a16:creationId xmlns:a16="http://schemas.microsoft.com/office/drawing/2014/main" xmlns="" id="{E91A5519-7D34-AD42-9C2B-C4966917069C}"/>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579080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53DA7F9-EB7F-C24E-B7B0-FBF35A3FD7C6}"/>
              </a:ext>
            </a:extLst>
          </p:cNvPr>
          <p:cNvSpPr>
            <a:spLocks noGrp="1"/>
          </p:cNvSpPr>
          <p:nvPr>
            <p:ph type="title"/>
          </p:nvPr>
        </p:nvSpPr>
        <p:spPr/>
        <p:txBody>
          <a:bodyPr/>
          <a:lstStyle/>
          <a:p>
            <a:r>
              <a:rPr lang="en-GB"/>
              <a:t>Click to edit Master title style</a:t>
            </a:r>
            <a:endParaRPr lang="ms-MY"/>
          </a:p>
        </p:txBody>
      </p:sp>
      <p:sp>
        <p:nvSpPr>
          <p:cNvPr id="3" name="Date Placeholder 2">
            <a:extLst>
              <a:ext uri="{FF2B5EF4-FFF2-40B4-BE49-F238E27FC236}">
                <a16:creationId xmlns:a16="http://schemas.microsoft.com/office/drawing/2014/main" xmlns="" id="{633B7E0A-375B-9246-AFF8-BED80318019C}"/>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4" name="Footer Placeholder 3">
            <a:extLst>
              <a:ext uri="{FF2B5EF4-FFF2-40B4-BE49-F238E27FC236}">
                <a16:creationId xmlns:a16="http://schemas.microsoft.com/office/drawing/2014/main" xmlns="" id="{86BAE865-E265-4248-A52D-2C5638844E48}"/>
              </a:ext>
            </a:extLst>
          </p:cNvPr>
          <p:cNvSpPr>
            <a:spLocks noGrp="1"/>
          </p:cNvSpPr>
          <p:nvPr>
            <p:ph type="ftr" sz="quarter" idx="11"/>
          </p:nvPr>
        </p:nvSpPr>
        <p:spPr/>
        <p:txBody>
          <a:bodyPr/>
          <a:lstStyle/>
          <a:p>
            <a:endParaRPr lang="ms-MY"/>
          </a:p>
        </p:txBody>
      </p:sp>
      <p:sp>
        <p:nvSpPr>
          <p:cNvPr id="5" name="Slide Number Placeholder 4">
            <a:extLst>
              <a:ext uri="{FF2B5EF4-FFF2-40B4-BE49-F238E27FC236}">
                <a16:creationId xmlns:a16="http://schemas.microsoft.com/office/drawing/2014/main" xmlns="" id="{253D1BDC-EC54-4540-A1D0-7E4CE32E6108}"/>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2603541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AC2B13B-AB43-0F43-9914-A53A1DA81C7F}"/>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3" name="Footer Placeholder 2">
            <a:extLst>
              <a:ext uri="{FF2B5EF4-FFF2-40B4-BE49-F238E27FC236}">
                <a16:creationId xmlns:a16="http://schemas.microsoft.com/office/drawing/2014/main" xmlns="" id="{0F31F8FB-FF67-4E4C-9E80-BE580A1CF18F}"/>
              </a:ext>
            </a:extLst>
          </p:cNvPr>
          <p:cNvSpPr>
            <a:spLocks noGrp="1"/>
          </p:cNvSpPr>
          <p:nvPr>
            <p:ph type="ftr" sz="quarter" idx="11"/>
          </p:nvPr>
        </p:nvSpPr>
        <p:spPr/>
        <p:txBody>
          <a:bodyPr/>
          <a:lstStyle/>
          <a:p>
            <a:endParaRPr lang="ms-MY"/>
          </a:p>
        </p:txBody>
      </p:sp>
      <p:sp>
        <p:nvSpPr>
          <p:cNvPr id="4" name="Slide Number Placeholder 3">
            <a:extLst>
              <a:ext uri="{FF2B5EF4-FFF2-40B4-BE49-F238E27FC236}">
                <a16:creationId xmlns:a16="http://schemas.microsoft.com/office/drawing/2014/main" xmlns="" id="{67C5E745-A011-3A49-A4E6-3B5AD05277AF}"/>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2609573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DBDFF9-FA11-CB43-8410-5D3941E3D36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ms-MY"/>
          </a:p>
        </p:txBody>
      </p:sp>
      <p:sp>
        <p:nvSpPr>
          <p:cNvPr id="3" name="Content Placeholder 2">
            <a:extLst>
              <a:ext uri="{FF2B5EF4-FFF2-40B4-BE49-F238E27FC236}">
                <a16:creationId xmlns:a16="http://schemas.microsoft.com/office/drawing/2014/main" xmlns="" id="{777C9F7A-AA8A-8842-B651-72FC304D7F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4" name="Text Placeholder 3">
            <a:extLst>
              <a:ext uri="{FF2B5EF4-FFF2-40B4-BE49-F238E27FC236}">
                <a16:creationId xmlns:a16="http://schemas.microsoft.com/office/drawing/2014/main" xmlns="" id="{637A3766-AEAE-9441-B5F0-67C5AB13FB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xmlns="" id="{689074AE-5FA2-EE49-B16A-A6675B14EF48}"/>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6" name="Footer Placeholder 5">
            <a:extLst>
              <a:ext uri="{FF2B5EF4-FFF2-40B4-BE49-F238E27FC236}">
                <a16:creationId xmlns:a16="http://schemas.microsoft.com/office/drawing/2014/main" xmlns="" id="{FC4BCCEC-C4AE-A347-A9E3-8871147414A8}"/>
              </a:ext>
            </a:extLst>
          </p:cNvPr>
          <p:cNvSpPr>
            <a:spLocks noGrp="1"/>
          </p:cNvSpPr>
          <p:nvPr>
            <p:ph type="ftr" sz="quarter" idx="11"/>
          </p:nvPr>
        </p:nvSpPr>
        <p:spPr/>
        <p:txBody>
          <a:bodyPr/>
          <a:lstStyle/>
          <a:p>
            <a:endParaRPr lang="ms-MY"/>
          </a:p>
        </p:txBody>
      </p:sp>
      <p:sp>
        <p:nvSpPr>
          <p:cNvPr id="7" name="Slide Number Placeholder 6">
            <a:extLst>
              <a:ext uri="{FF2B5EF4-FFF2-40B4-BE49-F238E27FC236}">
                <a16:creationId xmlns:a16="http://schemas.microsoft.com/office/drawing/2014/main" xmlns="" id="{4DDE4131-AD0D-6B48-A0B3-3C6383F2E666}"/>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2508082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03323C-DB49-7440-BB6A-1A2BED6574C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ms-MY"/>
          </a:p>
        </p:txBody>
      </p:sp>
      <p:sp>
        <p:nvSpPr>
          <p:cNvPr id="3" name="Picture Placeholder 2">
            <a:extLst>
              <a:ext uri="{FF2B5EF4-FFF2-40B4-BE49-F238E27FC236}">
                <a16:creationId xmlns:a16="http://schemas.microsoft.com/office/drawing/2014/main" xmlns="" id="{89DC293C-F679-EB48-BD48-328D604A71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ms-MY"/>
          </a:p>
        </p:txBody>
      </p:sp>
      <p:sp>
        <p:nvSpPr>
          <p:cNvPr id="4" name="Text Placeholder 3">
            <a:extLst>
              <a:ext uri="{FF2B5EF4-FFF2-40B4-BE49-F238E27FC236}">
                <a16:creationId xmlns:a16="http://schemas.microsoft.com/office/drawing/2014/main" xmlns="" id="{BDA80E04-4DAE-6E43-8FCA-307B4011A0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xmlns="" id="{EE8A7387-70CC-1146-A539-B5DD6BF777AA}"/>
              </a:ext>
            </a:extLst>
          </p:cNvPr>
          <p:cNvSpPr>
            <a:spLocks noGrp="1"/>
          </p:cNvSpPr>
          <p:nvPr>
            <p:ph type="dt" sz="half" idx="10"/>
          </p:nvPr>
        </p:nvSpPr>
        <p:spPr/>
        <p:txBody>
          <a:bodyPr/>
          <a:lstStyle/>
          <a:p>
            <a:fld id="{C1FE6331-3ACE-8A4D-B4E2-8E7B5860729F}" type="datetimeFigureOut">
              <a:rPr lang="ms-MY" smtClean="0"/>
              <a:t>17/02/2020</a:t>
            </a:fld>
            <a:endParaRPr lang="ms-MY"/>
          </a:p>
        </p:txBody>
      </p:sp>
      <p:sp>
        <p:nvSpPr>
          <p:cNvPr id="6" name="Footer Placeholder 5">
            <a:extLst>
              <a:ext uri="{FF2B5EF4-FFF2-40B4-BE49-F238E27FC236}">
                <a16:creationId xmlns:a16="http://schemas.microsoft.com/office/drawing/2014/main" xmlns="" id="{F3D2302D-B6AB-BB42-B764-24FF0328E803}"/>
              </a:ext>
            </a:extLst>
          </p:cNvPr>
          <p:cNvSpPr>
            <a:spLocks noGrp="1"/>
          </p:cNvSpPr>
          <p:nvPr>
            <p:ph type="ftr" sz="quarter" idx="11"/>
          </p:nvPr>
        </p:nvSpPr>
        <p:spPr/>
        <p:txBody>
          <a:bodyPr/>
          <a:lstStyle/>
          <a:p>
            <a:endParaRPr lang="ms-MY"/>
          </a:p>
        </p:txBody>
      </p:sp>
      <p:sp>
        <p:nvSpPr>
          <p:cNvPr id="7" name="Slide Number Placeholder 6">
            <a:extLst>
              <a:ext uri="{FF2B5EF4-FFF2-40B4-BE49-F238E27FC236}">
                <a16:creationId xmlns:a16="http://schemas.microsoft.com/office/drawing/2014/main" xmlns="" id="{4E489FC0-9D90-684B-9243-2DA066A2CCE5}"/>
              </a:ext>
            </a:extLst>
          </p:cNvPr>
          <p:cNvSpPr>
            <a:spLocks noGrp="1"/>
          </p:cNvSpPr>
          <p:nvPr>
            <p:ph type="sldNum" sz="quarter" idx="12"/>
          </p:nvPr>
        </p:nvSpPr>
        <p:spPr/>
        <p:txBody>
          <a:bodyPr/>
          <a:lstStyle/>
          <a:p>
            <a:fld id="{1B5AEC85-6AE9-AF43-9889-BB07C3266835}" type="slidenum">
              <a:rPr lang="ms-MY" smtClean="0"/>
              <a:t>‹#›</a:t>
            </a:fld>
            <a:endParaRPr lang="ms-MY"/>
          </a:p>
        </p:txBody>
      </p:sp>
    </p:spTree>
    <p:extLst>
      <p:ext uri="{BB962C8B-B14F-4D97-AF65-F5344CB8AC3E}">
        <p14:creationId xmlns:p14="http://schemas.microsoft.com/office/powerpoint/2010/main" val="818059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DE1E5EF6-F65E-BB40-8391-CBB49B75FD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ms-MY"/>
          </a:p>
        </p:txBody>
      </p:sp>
      <p:sp>
        <p:nvSpPr>
          <p:cNvPr id="3" name="Text Placeholder 2">
            <a:extLst>
              <a:ext uri="{FF2B5EF4-FFF2-40B4-BE49-F238E27FC236}">
                <a16:creationId xmlns:a16="http://schemas.microsoft.com/office/drawing/2014/main" xmlns="" id="{D58995FB-BD98-804B-AF61-D8634B607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ms-MY"/>
          </a:p>
        </p:txBody>
      </p:sp>
      <p:sp>
        <p:nvSpPr>
          <p:cNvPr id="4" name="Date Placeholder 3">
            <a:extLst>
              <a:ext uri="{FF2B5EF4-FFF2-40B4-BE49-F238E27FC236}">
                <a16:creationId xmlns:a16="http://schemas.microsoft.com/office/drawing/2014/main" xmlns="" id="{03C8C61E-CF51-464D-8629-9791616CC9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FE6331-3ACE-8A4D-B4E2-8E7B5860729F}" type="datetimeFigureOut">
              <a:rPr lang="ms-MY" smtClean="0"/>
              <a:t>17/02/2020</a:t>
            </a:fld>
            <a:endParaRPr lang="ms-MY"/>
          </a:p>
        </p:txBody>
      </p:sp>
      <p:sp>
        <p:nvSpPr>
          <p:cNvPr id="5" name="Footer Placeholder 4">
            <a:extLst>
              <a:ext uri="{FF2B5EF4-FFF2-40B4-BE49-F238E27FC236}">
                <a16:creationId xmlns:a16="http://schemas.microsoft.com/office/drawing/2014/main" xmlns="" id="{5EAAA09E-F8F3-3144-88E5-AE47007D84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ms-MY"/>
          </a:p>
        </p:txBody>
      </p:sp>
      <p:sp>
        <p:nvSpPr>
          <p:cNvPr id="6" name="Slide Number Placeholder 5">
            <a:extLst>
              <a:ext uri="{FF2B5EF4-FFF2-40B4-BE49-F238E27FC236}">
                <a16:creationId xmlns:a16="http://schemas.microsoft.com/office/drawing/2014/main" xmlns="" id="{F840990D-C22E-8340-A9DC-EF2DADEF5F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5AEC85-6AE9-AF43-9889-BB07C3266835}" type="slidenum">
              <a:rPr lang="ms-MY" smtClean="0"/>
              <a:t>‹#›</a:t>
            </a:fld>
            <a:endParaRPr lang="ms-MY"/>
          </a:p>
        </p:txBody>
      </p:sp>
    </p:spTree>
    <p:extLst>
      <p:ext uri="{BB962C8B-B14F-4D97-AF65-F5344CB8AC3E}">
        <p14:creationId xmlns:p14="http://schemas.microsoft.com/office/powerpoint/2010/main" val="11614821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DA769E-D75B-1443-B6F5-40D08F218380}"/>
              </a:ext>
            </a:extLst>
          </p:cNvPr>
          <p:cNvSpPr>
            <a:spLocks noGrp="1"/>
          </p:cNvSpPr>
          <p:nvPr>
            <p:ph type="ctrTitle"/>
          </p:nvPr>
        </p:nvSpPr>
        <p:spPr>
          <a:xfrm>
            <a:off x="1524000" y="540656"/>
            <a:ext cx="9144000" cy="2387600"/>
          </a:xfrm>
        </p:spPr>
        <p:txBody>
          <a:bodyPr>
            <a:normAutofit/>
          </a:bodyPr>
          <a:lstStyle/>
          <a:p>
            <a:r>
              <a:rPr lang="ms-MY" b="1" dirty="0">
                <a:effectLst>
                  <a:outerShdw blurRad="50800" dist="38100" dir="2700000" algn="tl" rotWithShape="0">
                    <a:prstClr val="black">
                      <a:alpha val="40000"/>
                    </a:prstClr>
                  </a:outerShdw>
                </a:effectLst>
                <a:latin typeface="Gill Sans MT" panose="020B0502020104020203" pitchFamily="34" charset="77"/>
              </a:rPr>
              <a:t>Penghayatan </a:t>
            </a:r>
            <a:br>
              <a:rPr lang="ms-MY" b="1" dirty="0">
                <a:effectLst>
                  <a:outerShdw blurRad="50800" dist="38100" dir="2700000" algn="tl" rotWithShape="0">
                    <a:prstClr val="black">
                      <a:alpha val="40000"/>
                    </a:prstClr>
                  </a:outerShdw>
                </a:effectLst>
                <a:latin typeface="Gill Sans MT" panose="020B0502020104020203" pitchFamily="34" charset="77"/>
              </a:rPr>
            </a:br>
            <a:r>
              <a:rPr lang="ms-MY" b="1" dirty="0">
                <a:effectLst>
                  <a:outerShdw blurRad="50800" dist="38100" dir="2700000" algn="tl" rotWithShape="0">
                    <a:prstClr val="black">
                      <a:alpha val="40000"/>
                    </a:prstClr>
                  </a:outerShdw>
                </a:effectLst>
                <a:latin typeface="Gill Sans MT" panose="020B0502020104020203" pitchFamily="34" charset="77"/>
              </a:rPr>
              <a:t>Etika dan Peradaban</a:t>
            </a:r>
          </a:p>
        </p:txBody>
      </p:sp>
      <p:sp>
        <p:nvSpPr>
          <p:cNvPr id="3" name="Subtitle 2">
            <a:extLst>
              <a:ext uri="{FF2B5EF4-FFF2-40B4-BE49-F238E27FC236}">
                <a16:creationId xmlns:a16="http://schemas.microsoft.com/office/drawing/2014/main" xmlns="" id="{220A5FD0-E089-2E40-AB3D-8D6E2C0728B1}"/>
              </a:ext>
            </a:extLst>
          </p:cNvPr>
          <p:cNvSpPr>
            <a:spLocks noGrp="1"/>
          </p:cNvSpPr>
          <p:nvPr>
            <p:ph type="subTitle" idx="1"/>
          </p:nvPr>
        </p:nvSpPr>
        <p:spPr>
          <a:xfrm>
            <a:off x="1524000" y="688837"/>
            <a:ext cx="9144000" cy="436562"/>
          </a:xfrm>
        </p:spPr>
        <p:txBody>
          <a:bodyPr/>
          <a:lstStyle/>
          <a:p>
            <a:r>
              <a:rPr lang="ms-MY" b="1" dirty="0"/>
              <a:t>Mata Pelajaran Umum</a:t>
            </a:r>
          </a:p>
        </p:txBody>
      </p:sp>
      <p:pic>
        <p:nvPicPr>
          <p:cNvPr id="6" name="Picture 5">
            <a:extLst>
              <a:ext uri="{FF2B5EF4-FFF2-40B4-BE49-F238E27FC236}">
                <a16:creationId xmlns:a16="http://schemas.microsoft.com/office/drawing/2014/main" xmlns="" id="{AE584E74-D381-9848-A137-263160580831}"/>
              </a:ext>
            </a:extLst>
          </p:cNvPr>
          <p:cNvPicPr>
            <a:picLocks noChangeAspect="1"/>
          </p:cNvPicPr>
          <p:nvPr/>
        </p:nvPicPr>
        <p:blipFill>
          <a:blip r:embed="rId3"/>
          <a:stretch>
            <a:fillRect/>
          </a:stretch>
        </p:blipFill>
        <p:spPr>
          <a:xfrm>
            <a:off x="0" y="2928256"/>
            <a:ext cx="12192000" cy="3048000"/>
          </a:xfrm>
          <a:prstGeom prst="rect">
            <a:avLst/>
          </a:prstGeom>
        </p:spPr>
      </p:pic>
    </p:spTree>
    <p:extLst>
      <p:ext uri="{BB962C8B-B14F-4D97-AF65-F5344CB8AC3E}">
        <p14:creationId xmlns:p14="http://schemas.microsoft.com/office/powerpoint/2010/main" val="2502098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304800" y="1840443"/>
            <a:ext cx="11582400" cy="4280957"/>
          </a:xfrm>
          <a:prstGeom prst="rect">
            <a:avLst/>
          </a:prstGeom>
          <a:solidFill>
            <a:srgbClr val="4B4244">
              <a:alpha val="89803"/>
            </a:srgbClr>
          </a:solidFill>
        </p:spPr>
        <p:txBody>
          <a:bodyPr/>
          <a:lstStyle/>
          <a:p>
            <a:endParaRPr lang="en-US" sz="1200" dirty="0"/>
          </a:p>
        </p:txBody>
      </p:sp>
      <p:sp>
        <p:nvSpPr>
          <p:cNvPr id="3" name="AutoShape 3"/>
          <p:cNvSpPr/>
          <p:nvPr/>
        </p:nvSpPr>
        <p:spPr>
          <a:xfrm>
            <a:off x="5181600" y="2349500"/>
            <a:ext cx="38100" cy="3467100"/>
          </a:xfrm>
          <a:prstGeom prst="rect">
            <a:avLst/>
          </a:prstGeom>
          <a:solidFill>
            <a:srgbClr val="EBE1D8"/>
          </a:solidFill>
        </p:spPr>
      </p:sp>
      <p:sp>
        <p:nvSpPr>
          <p:cNvPr id="10" name="Rectangle 9">
            <a:extLst>
              <a:ext uri="{FF2B5EF4-FFF2-40B4-BE49-F238E27FC236}">
                <a16:creationId xmlns:a16="http://schemas.microsoft.com/office/drawing/2014/main" xmlns="" id="{903B55DC-F546-354A-8C7B-FD51713EAAE0}"/>
              </a:ext>
            </a:extLst>
          </p:cNvPr>
          <p:cNvSpPr/>
          <p:nvPr/>
        </p:nvSpPr>
        <p:spPr>
          <a:xfrm>
            <a:off x="1601248" y="393893"/>
            <a:ext cx="9353856" cy="1446550"/>
          </a:xfrm>
          <a:prstGeom prst="rect">
            <a:avLst/>
          </a:prstGeom>
        </p:spPr>
        <p:txBody>
          <a:bodyPr wrap="square">
            <a:spAutoFit/>
          </a:bodyPr>
          <a:lstStyle/>
          <a:p>
            <a:pPr algn="ctr"/>
            <a:r>
              <a:rPr lang="en-US" sz="8800" b="1" spc="-410" dirty="0">
                <a:solidFill>
                  <a:srgbClr val="C00000"/>
                </a:solidFill>
                <a:latin typeface="Glacial Indifference"/>
              </a:rPr>
              <a:t>Etika</a:t>
            </a:r>
            <a:r>
              <a:rPr lang="en-US" sz="8800" b="1" spc="-410" dirty="0">
                <a:solidFill>
                  <a:srgbClr val="E45258"/>
                </a:solidFill>
                <a:latin typeface="Glacial Indifference"/>
              </a:rPr>
              <a:t> </a:t>
            </a:r>
            <a:r>
              <a:rPr lang="en-US" sz="8800" b="1" spc="-410" dirty="0">
                <a:latin typeface="Glacial Indifference"/>
              </a:rPr>
              <a:t>&amp;</a:t>
            </a:r>
            <a:r>
              <a:rPr lang="en-US" sz="8800" b="1" spc="-410" dirty="0">
                <a:solidFill>
                  <a:srgbClr val="E45258"/>
                </a:solidFill>
                <a:latin typeface="Glacial Indifference"/>
              </a:rPr>
              <a:t> </a:t>
            </a:r>
            <a:r>
              <a:rPr lang="en-US" sz="8800" b="1" spc="-410" dirty="0">
                <a:solidFill>
                  <a:schemeClr val="tx2">
                    <a:lumMod val="75000"/>
                  </a:schemeClr>
                </a:solidFill>
                <a:latin typeface="Glacial Indifference"/>
              </a:rPr>
              <a:t>Peradaban</a:t>
            </a:r>
            <a:endParaRPr lang="en-US" sz="1400" dirty="0">
              <a:solidFill>
                <a:schemeClr val="tx2">
                  <a:lumMod val="75000"/>
                </a:schemeClr>
              </a:solidFill>
            </a:endParaRPr>
          </a:p>
        </p:txBody>
      </p:sp>
      <p:sp>
        <p:nvSpPr>
          <p:cNvPr id="11" name="TextBox 5">
            <a:extLst>
              <a:ext uri="{FF2B5EF4-FFF2-40B4-BE49-F238E27FC236}">
                <a16:creationId xmlns:a16="http://schemas.microsoft.com/office/drawing/2014/main" xmlns="" id="{15AE1CB1-6E62-D246-99C4-BF2015FD1889}"/>
              </a:ext>
            </a:extLst>
          </p:cNvPr>
          <p:cNvSpPr txBox="1"/>
          <p:nvPr/>
        </p:nvSpPr>
        <p:spPr>
          <a:xfrm>
            <a:off x="663253" y="2094773"/>
            <a:ext cx="2093704" cy="1979196"/>
          </a:xfrm>
          <a:prstGeom prst="rect">
            <a:avLst/>
          </a:prstGeom>
        </p:spPr>
        <p:txBody>
          <a:bodyPr wrap="square" lIns="0" tIns="0" rIns="0" bIns="0" rtlCol="0" anchor="t">
            <a:spAutoFit/>
          </a:bodyPr>
          <a:lstStyle/>
          <a:p>
            <a:pPr>
              <a:lnSpc>
                <a:spcPts val="5334"/>
              </a:lnSpc>
            </a:pPr>
            <a:r>
              <a:rPr lang="en-US" sz="3600" b="1" spc="-267" dirty="0">
                <a:solidFill>
                  <a:srgbClr val="EBE1D8"/>
                </a:solidFill>
                <a:latin typeface="Gill Sans MT" panose="020B0502020104020203" pitchFamily="34" charset="77"/>
              </a:rPr>
              <a:t>Etika</a:t>
            </a:r>
          </a:p>
          <a:p>
            <a:pPr>
              <a:lnSpc>
                <a:spcPts val="5334"/>
              </a:lnSpc>
            </a:pPr>
            <a:r>
              <a:rPr lang="en-US" sz="3600" b="1" spc="-267" dirty="0">
                <a:solidFill>
                  <a:srgbClr val="EBE1D8"/>
                </a:solidFill>
                <a:latin typeface="Gill Sans MT" panose="020B0502020104020203" pitchFamily="34" charset="77"/>
              </a:rPr>
              <a:t>Etos</a:t>
            </a:r>
          </a:p>
          <a:p>
            <a:pPr>
              <a:lnSpc>
                <a:spcPts val="5334"/>
              </a:lnSpc>
            </a:pPr>
            <a:r>
              <a:rPr lang="en-US" sz="3600" b="1" spc="-267" dirty="0" err="1">
                <a:solidFill>
                  <a:srgbClr val="EBE1D8"/>
                </a:solidFill>
                <a:latin typeface="Gill Sans MT" panose="020B0502020104020203" pitchFamily="34" charset="77"/>
              </a:rPr>
              <a:t>Etiket</a:t>
            </a:r>
            <a:endParaRPr lang="en-US" sz="3600" b="1" spc="-267" dirty="0">
              <a:solidFill>
                <a:srgbClr val="EBE1D8"/>
              </a:solidFill>
              <a:latin typeface="Gill Sans MT" panose="020B0502020104020203" pitchFamily="34" charset="77"/>
            </a:endParaRPr>
          </a:p>
        </p:txBody>
      </p:sp>
      <p:sp>
        <p:nvSpPr>
          <p:cNvPr id="13" name="TextBox 5">
            <a:extLst>
              <a:ext uri="{FF2B5EF4-FFF2-40B4-BE49-F238E27FC236}">
                <a16:creationId xmlns:a16="http://schemas.microsoft.com/office/drawing/2014/main" xmlns="" id="{C91D9EFF-0666-794B-A574-1F2CE98D2CF5}"/>
              </a:ext>
            </a:extLst>
          </p:cNvPr>
          <p:cNvSpPr txBox="1"/>
          <p:nvPr/>
        </p:nvSpPr>
        <p:spPr>
          <a:xfrm>
            <a:off x="1710105" y="3980780"/>
            <a:ext cx="2941687" cy="2462213"/>
          </a:xfrm>
          <a:prstGeom prst="rect">
            <a:avLst/>
          </a:prstGeom>
        </p:spPr>
        <p:txBody>
          <a:bodyPr wrap="square" lIns="0" tIns="0" rIns="0" bIns="0" rtlCol="0" anchor="t">
            <a:spAutoFit/>
          </a:bodyPr>
          <a:lstStyle/>
          <a:p>
            <a:pPr algn="r"/>
            <a:r>
              <a:rPr lang="en-US" sz="4000" b="1" spc="-267" dirty="0">
                <a:solidFill>
                  <a:srgbClr val="EBE1D8"/>
                </a:solidFill>
                <a:latin typeface="Gill Sans MT" panose="020B0502020104020203" pitchFamily="34" charset="77"/>
              </a:rPr>
              <a:t>Adab</a:t>
            </a:r>
          </a:p>
          <a:p>
            <a:pPr algn="r"/>
            <a:r>
              <a:rPr lang="en-US" sz="4000" b="1" spc="-267" dirty="0" err="1">
                <a:solidFill>
                  <a:srgbClr val="EBE1D8"/>
                </a:solidFill>
                <a:latin typeface="Gill Sans MT" panose="020B0502020104020203" pitchFamily="34" charset="77"/>
              </a:rPr>
              <a:t>Adat</a:t>
            </a:r>
            <a:r>
              <a:rPr lang="en-US" sz="4000" b="1" spc="-267" dirty="0">
                <a:solidFill>
                  <a:srgbClr val="EBE1D8"/>
                </a:solidFill>
                <a:latin typeface="Gill Sans MT" panose="020B0502020104020203" pitchFamily="34" charset="77"/>
              </a:rPr>
              <a:t> </a:t>
            </a:r>
            <a:r>
              <a:rPr lang="en-US" sz="4000" b="1" spc="-267" dirty="0" err="1">
                <a:solidFill>
                  <a:srgbClr val="EBE1D8"/>
                </a:solidFill>
                <a:latin typeface="Gill Sans MT" panose="020B0502020104020203" pitchFamily="34" charset="77"/>
              </a:rPr>
              <a:t>Resam</a:t>
            </a:r>
            <a:endParaRPr lang="en-US" sz="4000" b="1" spc="-267" dirty="0">
              <a:solidFill>
                <a:srgbClr val="EBE1D8"/>
              </a:solidFill>
              <a:latin typeface="Gill Sans MT" panose="020B0502020104020203" pitchFamily="34" charset="77"/>
            </a:endParaRPr>
          </a:p>
          <a:p>
            <a:pPr algn="r"/>
            <a:r>
              <a:rPr lang="en-US" sz="4000" b="1" spc="-267" dirty="0" err="1">
                <a:solidFill>
                  <a:srgbClr val="EBE1D8"/>
                </a:solidFill>
                <a:latin typeface="Gill Sans MT" panose="020B0502020104020203" pitchFamily="34" charset="77"/>
              </a:rPr>
              <a:t>Adat</a:t>
            </a:r>
            <a:r>
              <a:rPr lang="en-US" sz="4000" b="1" spc="-267" dirty="0">
                <a:solidFill>
                  <a:srgbClr val="EBE1D8"/>
                </a:solidFill>
                <a:latin typeface="Gill Sans MT" panose="020B0502020104020203" pitchFamily="34" charset="77"/>
              </a:rPr>
              <a:t> </a:t>
            </a:r>
            <a:r>
              <a:rPr lang="en-US" sz="4000" b="1" spc="-267" dirty="0" err="1">
                <a:solidFill>
                  <a:srgbClr val="EBE1D8"/>
                </a:solidFill>
                <a:latin typeface="Gill Sans MT" panose="020B0502020104020203" pitchFamily="34" charset="77"/>
              </a:rPr>
              <a:t>Istiadat</a:t>
            </a:r>
            <a:endParaRPr lang="en-US" sz="4000" b="1" spc="-267" dirty="0">
              <a:solidFill>
                <a:srgbClr val="EBE1D8"/>
              </a:solidFill>
              <a:latin typeface="Gill Sans MT" panose="020B0502020104020203" pitchFamily="34" charset="77"/>
            </a:endParaRPr>
          </a:p>
          <a:p>
            <a:pPr algn="r"/>
            <a:endParaRPr lang="en-US" sz="4000" b="1" spc="-267" dirty="0">
              <a:solidFill>
                <a:srgbClr val="EBE1D8"/>
              </a:solidFill>
              <a:latin typeface="Gill Sans MT" panose="020B0502020104020203" pitchFamily="34" charset="77"/>
            </a:endParaRPr>
          </a:p>
        </p:txBody>
      </p:sp>
      <p:sp>
        <p:nvSpPr>
          <p:cNvPr id="14" name="TextBox 8">
            <a:extLst>
              <a:ext uri="{FF2B5EF4-FFF2-40B4-BE49-F238E27FC236}">
                <a16:creationId xmlns:a16="http://schemas.microsoft.com/office/drawing/2014/main" xmlns="" id="{4745C69E-13C5-B747-888F-36B8C5B00E64}"/>
              </a:ext>
            </a:extLst>
          </p:cNvPr>
          <p:cNvSpPr txBox="1"/>
          <p:nvPr/>
        </p:nvSpPr>
        <p:spPr>
          <a:xfrm>
            <a:off x="5740400" y="2624647"/>
            <a:ext cx="5557550" cy="2670668"/>
          </a:xfrm>
          <a:prstGeom prst="rect">
            <a:avLst/>
          </a:prstGeom>
        </p:spPr>
        <p:txBody>
          <a:bodyPr wrap="square" lIns="0" tIns="0" rIns="0" bIns="0" rtlCol="0" anchor="t">
            <a:spAutoFit/>
          </a:bodyPr>
          <a:lstStyle/>
          <a:p>
            <a:pPr marL="281531" indent="-281531">
              <a:lnSpc>
                <a:spcPts val="5334"/>
              </a:lnSpc>
              <a:buFont typeface="Arial" panose="020B0604020202020204" pitchFamily="34" charset="0"/>
              <a:buChar char="•"/>
            </a:pPr>
            <a:r>
              <a:rPr lang="en-US" sz="3600" b="1" spc="-267" dirty="0">
                <a:solidFill>
                  <a:srgbClr val="EBE1D8"/>
                </a:solidFill>
                <a:latin typeface="Glacial Indifference"/>
              </a:rPr>
              <a:t>Persekitaran Geo-fizikal</a:t>
            </a:r>
          </a:p>
          <a:p>
            <a:pPr marL="281531" indent="-281531">
              <a:lnSpc>
                <a:spcPts val="5334"/>
              </a:lnSpc>
              <a:buFont typeface="Arial" panose="020B0604020202020204" pitchFamily="34" charset="0"/>
              <a:buChar char="•"/>
            </a:pPr>
            <a:r>
              <a:rPr lang="en-US" sz="3600" b="1" spc="-267" dirty="0">
                <a:solidFill>
                  <a:srgbClr val="EBE1D8"/>
                </a:solidFill>
                <a:latin typeface="Glacial Indifference"/>
              </a:rPr>
              <a:t>Masyarakat dan Demografi</a:t>
            </a:r>
          </a:p>
          <a:p>
            <a:pPr marL="281531" indent="-281531">
              <a:lnSpc>
                <a:spcPts val="5334"/>
              </a:lnSpc>
              <a:buFont typeface="Arial" panose="020B0604020202020204" pitchFamily="34" charset="0"/>
              <a:buChar char="•"/>
            </a:pPr>
            <a:r>
              <a:rPr lang="en-US" sz="3600" b="1" spc="-267" dirty="0">
                <a:solidFill>
                  <a:srgbClr val="EBE1D8"/>
                </a:solidFill>
                <a:latin typeface="Glacial Indifference"/>
              </a:rPr>
              <a:t>Ekonomi dan Pasaran</a:t>
            </a:r>
          </a:p>
          <a:p>
            <a:pPr marL="281531" indent="-281531">
              <a:lnSpc>
                <a:spcPts val="5334"/>
              </a:lnSpc>
              <a:buFont typeface="Arial" panose="020B0604020202020204" pitchFamily="34" charset="0"/>
              <a:buChar char="•"/>
            </a:pPr>
            <a:r>
              <a:rPr lang="en-US" sz="3600" b="1" spc="-267" dirty="0">
                <a:solidFill>
                  <a:srgbClr val="EBE1D8"/>
                </a:solidFill>
                <a:latin typeface="Glacial Indifference"/>
              </a:rPr>
              <a:t>Falsafah dan Pemikiran</a:t>
            </a:r>
          </a:p>
        </p:txBody>
      </p:sp>
      <p:sp>
        <p:nvSpPr>
          <p:cNvPr id="15" name="TextBox 14">
            <a:extLst>
              <a:ext uri="{FF2B5EF4-FFF2-40B4-BE49-F238E27FC236}">
                <a16:creationId xmlns:a16="http://schemas.microsoft.com/office/drawing/2014/main" xmlns="" id="{0563BE1A-E8A7-574E-ADDC-2B65B4AEA5C6}"/>
              </a:ext>
            </a:extLst>
          </p:cNvPr>
          <p:cNvSpPr txBox="1"/>
          <p:nvPr/>
        </p:nvSpPr>
        <p:spPr>
          <a:xfrm>
            <a:off x="1379594" y="6270081"/>
            <a:ext cx="10058395" cy="420564"/>
          </a:xfrm>
          <a:prstGeom prst="rect">
            <a:avLst/>
          </a:prstGeom>
          <a:noFill/>
        </p:spPr>
        <p:txBody>
          <a:bodyPr wrap="none" rtlCol="0">
            <a:spAutoFit/>
          </a:bodyPr>
          <a:lstStyle/>
          <a:p>
            <a:r>
              <a:rPr lang="en-US" sz="2133" dirty="0">
                <a:latin typeface="Gill Sans MT" panose="020B0502020104020203" pitchFamily="34" charset="77"/>
              </a:rPr>
              <a:t>Ref: M.B. Hooker, </a:t>
            </a:r>
            <a:r>
              <a:rPr lang="en-US" sz="2133" i="1" dirty="0">
                <a:latin typeface="Gill Sans MT" panose="020B0502020104020203" pitchFamily="34" charset="77"/>
              </a:rPr>
              <a:t>Readings in Malay Adat Laws</a:t>
            </a:r>
            <a:r>
              <a:rPr lang="en-US" sz="2133" dirty="0">
                <a:latin typeface="Gill Sans MT" panose="020B0502020104020203" pitchFamily="34" charset="77"/>
              </a:rPr>
              <a:t> (1970) &amp; </a:t>
            </a:r>
            <a:r>
              <a:rPr lang="en-US" sz="2133" i="1" dirty="0">
                <a:latin typeface="Gill Sans MT" panose="020B0502020104020203" pitchFamily="34" charset="77"/>
              </a:rPr>
              <a:t>Adat Laws in Modern Malaya </a:t>
            </a:r>
            <a:r>
              <a:rPr lang="en-US" sz="2133" dirty="0">
                <a:latin typeface="Gill Sans MT" panose="020B0502020104020203" pitchFamily="34" charset="77"/>
              </a:rPr>
              <a:t>(1972</a:t>
            </a:r>
            <a:r>
              <a:rPr lang="en-US" sz="2133" i="1" dirty="0">
                <a:latin typeface="Gill Sans MT" panose="020B0502020104020203" pitchFamily="34" charset="77"/>
              </a:rPr>
              <a:t>)</a:t>
            </a:r>
          </a:p>
        </p:txBody>
      </p:sp>
      <p:sp>
        <p:nvSpPr>
          <p:cNvPr id="16" name="AutoShape 3">
            <a:extLst>
              <a:ext uri="{FF2B5EF4-FFF2-40B4-BE49-F238E27FC236}">
                <a16:creationId xmlns:a16="http://schemas.microsoft.com/office/drawing/2014/main" xmlns="" id="{38875571-03C1-BE4D-AB13-A6A73185FB99}"/>
              </a:ext>
            </a:extLst>
          </p:cNvPr>
          <p:cNvSpPr/>
          <p:nvPr/>
        </p:nvSpPr>
        <p:spPr>
          <a:xfrm rot="2785080">
            <a:off x="2471386" y="2264555"/>
            <a:ext cx="38100" cy="3467100"/>
          </a:xfrm>
          <a:prstGeom prst="rect">
            <a:avLst/>
          </a:prstGeom>
          <a:solidFill>
            <a:srgbClr val="EBE1D8"/>
          </a:solidFill>
        </p:spPr>
      </p:sp>
    </p:spTree>
    <p:extLst>
      <p:ext uri="{BB962C8B-B14F-4D97-AF65-F5344CB8AC3E}">
        <p14:creationId xmlns:p14="http://schemas.microsoft.com/office/powerpoint/2010/main" val="737855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36042" y="659415"/>
            <a:ext cx="11298758" cy="690317"/>
          </a:xfrm>
          <a:prstGeom prst="rect">
            <a:avLst/>
          </a:prstGeom>
        </p:spPr>
        <p:txBody>
          <a:bodyPr wrap="square" lIns="0" tIns="0" rIns="0" bIns="0" rtlCol="0" anchor="t">
            <a:spAutoFit/>
          </a:bodyPr>
          <a:lstStyle/>
          <a:p>
            <a:pPr algn="ctr">
              <a:lnSpc>
                <a:spcPts val="5334"/>
              </a:lnSpc>
            </a:pPr>
            <a:r>
              <a:rPr lang="en-US" sz="5334" b="1" spc="-267" dirty="0">
                <a:solidFill>
                  <a:srgbClr val="E45258"/>
                </a:solidFill>
                <a:latin typeface="Glacial Indifference"/>
              </a:rPr>
              <a:t>Etika: </a:t>
            </a:r>
            <a:r>
              <a:rPr lang="en-US" sz="5334" b="1" spc="-267" dirty="0" err="1">
                <a:solidFill>
                  <a:srgbClr val="E45258"/>
                </a:solidFill>
                <a:latin typeface="Glacial Indifference"/>
              </a:rPr>
              <a:t>Pergerakan</a:t>
            </a:r>
            <a:r>
              <a:rPr lang="en-US" sz="5334" b="1" spc="-267" dirty="0">
                <a:solidFill>
                  <a:srgbClr val="E45258"/>
                </a:solidFill>
                <a:latin typeface="Glacial Indifference"/>
              </a:rPr>
              <a:t> idea dan </a:t>
            </a:r>
            <a:r>
              <a:rPr lang="en-US" sz="5334" b="1" spc="-267" dirty="0" err="1">
                <a:solidFill>
                  <a:srgbClr val="E45258"/>
                </a:solidFill>
                <a:latin typeface="Glacial Indifference"/>
              </a:rPr>
              <a:t>amalan</a:t>
            </a:r>
            <a:endParaRPr lang="en-US" sz="5334" b="1" spc="-267" dirty="0">
              <a:solidFill>
                <a:srgbClr val="E45258"/>
              </a:solidFill>
              <a:latin typeface="Glacial Indifference"/>
            </a:endParaRPr>
          </a:p>
        </p:txBody>
      </p:sp>
      <p:sp>
        <p:nvSpPr>
          <p:cNvPr id="5" name="TextBox 5"/>
          <p:cNvSpPr txBox="1"/>
          <p:nvPr/>
        </p:nvSpPr>
        <p:spPr>
          <a:xfrm>
            <a:off x="4608751" y="3199809"/>
            <a:ext cx="2921507" cy="282000"/>
          </a:xfrm>
          <a:prstGeom prst="rect">
            <a:avLst/>
          </a:prstGeom>
        </p:spPr>
        <p:txBody>
          <a:bodyPr lIns="0" tIns="0" rIns="0" bIns="0" rtlCol="0" anchor="t">
            <a:spAutoFit/>
          </a:bodyPr>
          <a:lstStyle/>
          <a:p>
            <a:pPr algn="ctr">
              <a:lnSpc>
                <a:spcPts val="1919"/>
              </a:lnSpc>
            </a:pPr>
            <a:r>
              <a:rPr lang="en-US" sz="2933" b="1" spc="160" dirty="0" err="1">
                <a:solidFill>
                  <a:srgbClr val="E45258"/>
                </a:solidFill>
                <a:latin typeface="Glacial Indifference"/>
              </a:rPr>
              <a:t>Kolonial</a:t>
            </a:r>
            <a:endParaRPr lang="en-US" sz="2933" b="1" spc="160" dirty="0">
              <a:solidFill>
                <a:srgbClr val="E45258"/>
              </a:solidFill>
              <a:latin typeface="Glacial Indifference"/>
            </a:endParaRPr>
          </a:p>
        </p:txBody>
      </p:sp>
      <p:sp>
        <p:nvSpPr>
          <p:cNvPr id="8" name="TextBox 8"/>
          <p:cNvSpPr txBox="1"/>
          <p:nvPr/>
        </p:nvSpPr>
        <p:spPr>
          <a:xfrm>
            <a:off x="8355251" y="3199809"/>
            <a:ext cx="2921507" cy="282000"/>
          </a:xfrm>
          <a:prstGeom prst="rect">
            <a:avLst/>
          </a:prstGeom>
        </p:spPr>
        <p:txBody>
          <a:bodyPr lIns="0" tIns="0" rIns="0" bIns="0" rtlCol="0" anchor="t">
            <a:spAutoFit/>
          </a:bodyPr>
          <a:lstStyle/>
          <a:p>
            <a:pPr algn="ctr">
              <a:lnSpc>
                <a:spcPts val="1919"/>
              </a:lnSpc>
            </a:pPr>
            <a:r>
              <a:rPr lang="en-US" sz="2933" b="1" spc="160" dirty="0">
                <a:solidFill>
                  <a:srgbClr val="E45258"/>
                </a:solidFill>
                <a:latin typeface="Glacial Indifference"/>
              </a:rPr>
              <a:t>Post </a:t>
            </a:r>
            <a:r>
              <a:rPr lang="en-US" sz="2933" b="1" spc="160" dirty="0" err="1">
                <a:solidFill>
                  <a:srgbClr val="E45258"/>
                </a:solidFill>
                <a:latin typeface="Glacial Indifference"/>
              </a:rPr>
              <a:t>Kolonial</a:t>
            </a:r>
            <a:endParaRPr lang="en-US" sz="2933" b="1" spc="160" dirty="0">
              <a:solidFill>
                <a:srgbClr val="E45258"/>
              </a:solidFill>
              <a:latin typeface="Glacial Indifference"/>
            </a:endParaRPr>
          </a:p>
        </p:txBody>
      </p:sp>
      <p:sp>
        <p:nvSpPr>
          <p:cNvPr id="11" name="TextBox 11"/>
          <p:cNvSpPr txBox="1"/>
          <p:nvPr/>
        </p:nvSpPr>
        <p:spPr>
          <a:xfrm>
            <a:off x="862251" y="3199809"/>
            <a:ext cx="2921507" cy="282000"/>
          </a:xfrm>
          <a:prstGeom prst="rect">
            <a:avLst/>
          </a:prstGeom>
        </p:spPr>
        <p:txBody>
          <a:bodyPr lIns="0" tIns="0" rIns="0" bIns="0" rtlCol="0" anchor="t">
            <a:spAutoFit/>
          </a:bodyPr>
          <a:lstStyle/>
          <a:p>
            <a:pPr algn="ctr">
              <a:lnSpc>
                <a:spcPts val="1919"/>
              </a:lnSpc>
            </a:pPr>
            <a:r>
              <a:rPr lang="en-US" sz="2933" b="1" spc="160" dirty="0" err="1">
                <a:solidFill>
                  <a:srgbClr val="E45258"/>
                </a:solidFill>
                <a:latin typeface="Glacial Indifference"/>
              </a:rPr>
              <a:t>Pra</a:t>
            </a:r>
            <a:r>
              <a:rPr lang="en-US" sz="2933" b="1" spc="160" dirty="0">
                <a:solidFill>
                  <a:srgbClr val="E45258"/>
                </a:solidFill>
                <a:latin typeface="Glacial Indifference"/>
              </a:rPr>
              <a:t> </a:t>
            </a:r>
            <a:r>
              <a:rPr lang="en-US" sz="2933" b="1" spc="160" dirty="0" err="1">
                <a:solidFill>
                  <a:srgbClr val="E45258"/>
                </a:solidFill>
                <a:latin typeface="Glacial Indifference"/>
              </a:rPr>
              <a:t>Kolonial</a:t>
            </a:r>
            <a:endParaRPr lang="en-US" sz="2933" b="1" spc="160" dirty="0">
              <a:solidFill>
                <a:srgbClr val="E45258"/>
              </a:solidFill>
              <a:latin typeface="Glacial Indifference"/>
            </a:endParaRPr>
          </a:p>
        </p:txBody>
      </p:sp>
      <p:sp>
        <p:nvSpPr>
          <p:cNvPr id="13" name="AutoShape 13"/>
          <p:cNvSpPr/>
          <p:nvPr/>
        </p:nvSpPr>
        <p:spPr>
          <a:xfrm>
            <a:off x="-254000" y="2607787"/>
            <a:ext cx="12700000" cy="63500"/>
          </a:xfrm>
          <a:prstGeom prst="rect">
            <a:avLst/>
          </a:prstGeom>
          <a:solidFill>
            <a:srgbClr val="4B4244"/>
          </a:solidFill>
        </p:spPr>
      </p:sp>
      <p:grpSp>
        <p:nvGrpSpPr>
          <p:cNvPr id="14" name="Group 14"/>
          <p:cNvGrpSpPr/>
          <p:nvPr/>
        </p:nvGrpSpPr>
        <p:grpSpPr>
          <a:xfrm>
            <a:off x="2164254" y="2480787"/>
            <a:ext cx="317500" cy="317500"/>
            <a:chOff x="0" y="0"/>
            <a:chExt cx="6350000" cy="6350000"/>
          </a:xfrm>
        </p:grpSpPr>
        <p:sp>
          <p:nvSpPr>
            <p:cNvPr id="15" name="Freeform 1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45258"/>
            </a:solidFill>
          </p:spPr>
        </p:sp>
      </p:grpSp>
      <p:grpSp>
        <p:nvGrpSpPr>
          <p:cNvPr id="16" name="Group 16"/>
          <p:cNvGrpSpPr/>
          <p:nvPr/>
        </p:nvGrpSpPr>
        <p:grpSpPr>
          <a:xfrm>
            <a:off x="5910754" y="2480787"/>
            <a:ext cx="317500" cy="317500"/>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45258"/>
            </a:solidFill>
          </p:spPr>
        </p:sp>
      </p:grpSp>
      <p:grpSp>
        <p:nvGrpSpPr>
          <p:cNvPr id="18" name="Group 18"/>
          <p:cNvGrpSpPr/>
          <p:nvPr/>
        </p:nvGrpSpPr>
        <p:grpSpPr>
          <a:xfrm>
            <a:off x="9657254" y="2449037"/>
            <a:ext cx="317500" cy="317500"/>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45258"/>
            </a:solidFill>
          </p:spPr>
        </p:sp>
      </p:grpSp>
      <p:pic>
        <p:nvPicPr>
          <p:cNvPr id="21" name="Picture 20">
            <a:extLst>
              <a:ext uri="{FF2B5EF4-FFF2-40B4-BE49-F238E27FC236}">
                <a16:creationId xmlns:a16="http://schemas.microsoft.com/office/drawing/2014/main" xmlns="" id="{A478724A-E65E-9448-91FE-BD478C79BEF8}"/>
              </a:ext>
            </a:extLst>
          </p:cNvPr>
          <p:cNvPicPr>
            <a:picLocks noChangeAspect="1"/>
          </p:cNvPicPr>
          <p:nvPr/>
        </p:nvPicPr>
        <p:blipFill rotWithShape="1">
          <a:blip r:embed="rId3"/>
          <a:srcRect l="217" t="15931" r="-217" b="40231"/>
          <a:stretch/>
        </p:blipFill>
        <p:spPr>
          <a:xfrm>
            <a:off x="0" y="4661596"/>
            <a:ext cx="12192000" cy="2196404"/>
          </a:xfrm>
          <a:prstGeom prst="rect">
            <a:avLst/>
          </a:prstGeom>
        </p:spPr>
      </p:pic>
    </p:spTree>
    <p:extLst>
      <p:ext uri="{BB962C8B-B14F-4D97-AF65-F5344CB8AC3E}">
        <p14:creationId xmlns:p14="http://schemas.microsoft.com/office/powerpoint/2010/main" val="839380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ECE18B-74CC-3B41-9D0D-813B2205A34E}"/>
              </a:ext>
            </a:extLst>
          </p:cNvPr>
          <p:cNvSpPr>
            <a:spLocks noGrp="1"/>
          </p:cNvSpPr>
          <p:nvPr>
            <p:ph type="title"/>
          </p:nvPr>
        </p:nvSpPr>
        <p:spPr>
          <a:xfrm>
            <a:off x="1623097" y="438504"/>
            <a:ext cx="8898047" cy="648863"/>
          </a:xfrm>
          <a:noFill/>
          <a:ln>
            <a:noFill/>
          </a:ln>
        </p:spPr>
        <p:txBody>
          <a:bodyPr>
            <a:normAutofit fontScale="90000"/>
          </a:bodyPr>
          <a:lstStyle/>
          <a:p>
            <a:pPr algn="ctr"/>
            <a:r>
              <a:rPr lang="ms-MY" sz="3200" b="1" dirty="0">
                <a:solidFill>
                  <a:schemeClr val="accent1">
                    <a:lumMod val="50000"/>
                  </a:schemeClr>
                </a:solidFill>
                <a:latin typeface="Gill Sans MT" panose="020B0502020104020203" pitchFamily="34" charset="77"/>
              </a:rPr>
              <a:t>Kandungan Kursus </a:t>
            </a:r>
            <a:br>
              <a:rPr lang="ms-MY" sz="3200" b="1" dirty="0">
                <a:solidFill>
                  <a:schemeClr val="accent1">
                    <a:lumMod val="50000"/>
                  </a:schemeClr>
                </a:solidFill>
                <a:latin typeface="Gill Sans MT" panose="020B0502020104020203" pitchFamily="34" charset="77"/>
              </a:rPr>
            </a:br>
            <a:r>
              <a:rPr lang="ms-MY" sz="3200" b="1" dirty="0">
                <a:solidFill>
                  <a:schemeClr val="accent1">
                    <a:lumMod val="50000"/>
                  </a:schemeClr>
                </a:solidFill>
                <a:latin typeface="Gill Sans MT" panose="020B0502020104020203" pitchFamily="34" charset="77"/>
              </a:rPr>
              <a:t>Penghayatan Etika dan Peradaban (PEP)</a:t>
            </a:r>
          </a:p>
        </p:txBody>
      </p:sp>
      <p:sp>
        <p:nvSpPr>
          <p:cNvPr id="3" name="Rectangle 2">
            <a:extLst>
              <a:ext uri="{FF2B5EF4-FFF2-40B4-BE49-F238E27FC236}">
                <a16:creationId xmlns:a16="http://schemas.microsoft.com/office/drawing/2014/main" xmlns="" id="{F19D1AE1-9663-094B-A5C4-AE3CBFA6274B}"/>
              </a:ext>
            </a:extLst>
          </p:cNvPr>
          <p:cNvSpPr/>
          <p:nvPr/>
        </p:nvSpPr>
        <p:spPr>
          <a:xfrm>
            <a:off x="1632150" y="1928655"/>
            <a:ext cx="2616452" cy="896294"/>
          </a:xfrm>
          <a:prstGeom prst="rect">
            <a:avLst/>
          </a:prstGeom>
          <a:solidFill>
            <a:schemeClr val="accent5">
              <a:lumMod val="20000"/>
              <a:lumOff val="8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1600" dirty="0">
                <a:solidFill>
                  <a:schemeClr val="accent1">
                    <a:lumMod val="50000"/>
                  </a:schemeClr>
                </a:solidFill>
                <a:latin typeface="Gill Sans MT" panose="020B0502020104020203" pitchFamily="34" charset="77"/>
              </a:rPr>
              <a:t>Pengenalan PEP Dalam Acuan Malaysia</a:t>
            </a:r>
          </a:p>
        </p:txBody>
      </p:sp>
      <p:sp>
        <p:nvSpPr>
          <p:cNvPr id="5" name="Rectangle 4">
            <a:extLst>
              <a:ext uri="{FF2B5EF4-FFF2-40B4-BE49-F238E27FC236}">
                <a16:creationId xmlns:a16="http://schemas.microsoft.com/office/drawing/2014/main" xmlns="" id="{CC8228D2-E022-B646-B16D-9A34891A5605}"/>
              </a:ext>
            </a:extLst>
          </p:cNvPr>
          <p:cNvSpPr/>
          <p:nvPr/>
        </p:nvSpPr>
        <p:spPr>
          <a:xfrm>
            <a:off x="1632150" y="1426191"/>
            <a:ext cx="2616452" cy="482095"/>
          </a:xfrm>
          <a:prstGeom prst="rect">
            <a:avLst/>
          </a:prstGeom>
          <a:solidFill>
            <a:srgbClr val="002060"/>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2000" b="1" dirty="0">
                <a:solidFill>
                  <a:schemeClr val="bg1"/>
                </a:solidFill>
                <a:latin typeface="Gill Sans MT" panose="020B0502020104020203" pitchFamily="34" charset="77"/>
              </a:rPr>
              <a:t>Topik 1</a:t>
            </a:r>
          </a:p>
        </p:txBody>
      </p:sp>
      <p:sp>
        <p:nvSpPr>
          <p:cNvPr id="34" name="Right Arrow 33">
            <a:extLst>
              <a:ext uri="{FF2B5EF4-FFF2-40B4-BE49-F238E27FC236}">
                <a16:creationId xmlns:a16="http://schemas.microsoft.com/office/drawing/2014/main" xmlns="" id="{4C768741-B256-1941-B7EF-2C7E69244FA5}"/>
              </a:ext>
            </a:extLst>
          </p:cNvPr>
          <p:cNvSpPr/>
          <p:nvPr/>
        </p:nvSpPr>
        <p:spPr>
          <a:xfrm>
            <a:off x="4257656" y="1520872"/>
            <a:ext cx="510766" cy="323660"/>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s-MY"/>
          </a:p>
        </p:txBody>
      </p:sp>
      <p:sp>
        <p:nvSpPr>
          <p:cNvPr id="35" name="Right Arrow 34">
            <a:extLst>
              <a:ext uri="{FF2B5EF4-FFF2-40B4-BE49-F238E27FC236}">
                <a16:creationId xmlns:a16="http://schemas.microsoft.com/office/drawing/2014/main" xmlns="" id="{7DFBD0EC-42C3-2644-926B-7C1D4993BE43}"/>
              </a:ext>
            </a:extLst>
          </p:cNvPr>
          <p:cNvSpPr/>
          <p:nvPr/>
        </p:nvSpPr>
        <p:spPr>
          <a:xfrm>
            <a:off x="7375820" y="1531811"/>
            <a:ext cx="510766" cy="323660"/>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s-MY"/>
          </a:p>
        </p:txBody>
      </p:sp>
      <p:sp>
        <p:nvSpPr>
          <p:cNvPr id="36" name="Right Arrow 35">
            <a:extLst>
              <a:ext uri="{FF2B5EF4-FFF2-40B4-BE49-F238E27FC236}">
                <a16:creationId xmlns:a16="http://schemas.microsoft.com/office/drawing/2014/main" xmlns="" id="{8B24BDC5-7290-A84B-B3DA-507E6B589BB4}"/>
              </a:ext>
            </a:extLst>
          </p:cNvPr>
          <p:cNvSpPr/>
          <p:nvPr/>
        </p:nvSpPr>
        <p:spPr>
          <a:xfrm rot="5400000">
            <a:off x="8994126" y="2857204"/>
            <a:ext cx="401374" cy="323660"/>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s-MY"/>
          </a:p>
        </p:txBody>
      </p:sp>
      <p:sp>
        <p:nvSpPr>
          <p:cNvPr id="37" name="Right Arrow 36">
            <a:extLst>
              <a:ext uri="{FF2B5EF4-FFF2-40B4-BE49-F238E27FC236}">
                <a16:creationId xmlns:a16="http://schemas.microsoft.com/office/drawing/2014/main" xmlns="" id="{4D3BA496-380C-8342-BA42-ABB18B799711}"/>
              </a:ext>
            </a:extLst>
          </p:cNvPr>
          <p:cNvSpPr/>
          <p:nvPr/>
        </p:nvSpPr>
        <p:spPr>
          <a:xfrm rot="5400000">
            <a:off x="2730636" y="4677328"/>
            <a:ext cx="401374" cy="323660"/>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s-MY"/>
          </a:p>
        </p:txBody>
      </p:sp>
      <p:sp>
        <p:nvSpPr>
          <p:cNvPr id="38" name="Right Arrow 37">
            <a:extLst>
              <a:ext uri="{FF2B5EF4-FFF2-40B4-BE49-F238E27FC236}">
                <a16:creationId xmlns:a16="http://schemas.microsoft.com/office/drawing/2014/main" xmlns="" id="{B1B1A9A2-60F0-2B42-A9A4-E8C700ED5405}"/>
              </a:ext>
            </a:extLst>
          </p:cNvPr>
          <p:cNvSpPr/>
          <p:nvPr/>
        </p:nvSpPr>
        <p:spPr>
          <a:xfrm>
            <a:off x="4248602" y="5141883"/>
            <a:ext cx="510766" cy="323660"/>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s-MY"/>
          </a:p>
        </p:txBody>
      </p:sp>
      <p:sp>
        <p:nvSpPr>
          <p:cNvPr id="39" name="Right Arrow 38">
            <a:extLst>
              <a:ext uri="{FF2B5EF4-FFF2-40B4-BE49-F238E27FC236}">
                <a16:creationId xmlns:a16="http://schemas.microsoft.com/office/drawing/2014/main" xmlns="" id="{784B854A-B8D2-E646-A108-7D4E745618BD}"/>
              </a:ext>
            </a:extLst>
          </p:cNvPr>
          <p:cNvSpPr/>
          <p:nvPr/>
        </p:nvSpPr>
        <p:spPr>
          <a:xfrm>
            <a:off x="7393926" y="5134341"/>
            <a:ext cx="510766" cy="323660"/>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s-MY"/>
          </a:p>
        </p:txBody>
      </p:sp>
      <p:sp>
        <p:nvSpPr>
          <p:cNvPr id="40" name="Right Arrow 39">
            <a:extLst>
              <a:ext uri="{FF2B5EF4-FFF2-40B4-BE49-F238E27FC236}">
                <a16:creationId xmlns:a16="http://schemas.microsoft.com/office/drawing/2014/main" xmlns="" id="{B1692600-0694-754A-8D65-D0C3961B749D}"/>
              </a:ext>
            </a:extLst>
          </p:cNvPr>
          <p:cNvSpPr/>
          <p:nvPr/>
        </p:nvSpPr>
        <p:spPr>
          <a:xfrm flipH="1">
            <a:off x="4248602" y="3363254"/>
            <a:ext cx="510766" cy="323660"/>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s-MY"/>
          </a:p>
        </p:txBody>
      </p:sp>
      <p:sp>
        <p:nvSpPr>
          <p:cNvPr id="41" name="Right Arrow 40">
            <a:extLst>
              <a:ext uri="{FF2B5EF4-FFF2-40B4-BE49-F238E27FC236}">
                <a16:creationId xmlns:a16="http://schemas.microsoft.com/office/drawing/2014/main" xmlns="" id="{364921DC-760C-7241-8491-4B227495730F}"/>
              </a:ext>
            </a:extLst>
          </p:cNvPr>
          <p:cNvSpPr/>
          <p:nvPr/>
        </p:nvSpPr>
        <p:spPr>
          <a:xfrm flipH="1">
            <a:off x="7384874" y="3336847"/>
            <a:ext cx="510766" cy="323660"/>
          </a:xfrm>
          <a:prstGeom prst="righ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s-MY"/>
          </a:p>
        </p:txBody>
      </p:sp>
      <p:sp>
        <p:nvSpPr>
          <p:cNvPr id="44" name="Rectangle 43">
            <a:extLst>
              <a:ext uri="{FF2B5EF4-FFF2-40B4-BE49-F238E27FC236}">
                <a16:creationId xmlns:a16="http://schemas.microsoft.com/office/drawing/2014/main" xmlns="" id="{F0668CD6-2F39-5543-A0B7-3894FFDD2CAC}"/>
              </a:ext>
            </a:extLst>
          </p:cNvPr>
          <p:cNvSpPr/>
          <p:nvPr/>
        </p:nvSpPr>
        <p:spPr>
          <a:xfrm>
            <a:off x="4759368" y="1926013"/>
            <a:ext cx="2616452" cy="896294"/>
          </a:xfrm>
          <a:prstGeom prst="rect">
            <a:avLst/>
          </a:prstGeom>
          <a:solidFill>
            <a:schemeClr val="accent5">
              <a:lumMod val="20000"/>
              <a:lumOff val="8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1600" dirty="0">
                <a:solidFill>
                  <a:schemeClr val="accent1">
                    <a:lumMod val="50000"/>
                  </a:schemeClr>
                </a:solidFill>
                <a:latin typeface="Gill Sans MT" panose="020B0502020104020203" pitchFamily="34" charset="77"/>
              </a:rPr>
              <a:t>Konsep Etika dan Peradaban</a:t>
            </a:r>
          </a:p>
        </p:txBody>
      </p:sp>
      <p:sp>
        <p:nvSpPr>
          <p:cNvPr id="45" name="Rectangle 44">
            <a:extLst>
              <a:ext uri="{FF2B5EF4-FFF2-40B4-BE49-F238E27FC236}">
                <a16:creationId xmlns:a16="http://schemas.microsoft.com/office/drawing/2014/main" xmlns="" id="{AE315ECC-A7EE-654B-9CB1-5A8502D5284F}"/>
              </a:ext>
            </a:extLst>
          </p:cNvPr>
          <p:cNvSpPr/>
          <p:nvPr/>
        </p:nvSpPr>
        <p:spPr>
          <a:xfrm>
            <a:off x="4759368" y="1423548"/>
            <a:ext cx="2616452" cy="482095"/>
          </a:xfrm>
          <a:prstGeom prst="rect">
            <a:avLst/>
          </a:prstGeom>
          <a:solidFill>
            <a:srgbClr val="002060"/>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2000" b="1" dirty="0">
                <a:solidFill>
                  <a:schemeClr val="bg1"/>
                </a:solidFill>
                <a:latin typeface="Gill Sans MT" panose="020B0502020104020203" pitchFamily="34" charset="77"/>
              </a:rPr>
              <a:t>Topik 2</a:t>
            </a:r>
          </a:p>
        </p:txBody>
      </p:sp>
      <p:sp>
        <p:nvSpPr>
          <p:cNvPr id="46" name="Rectangle 45">
            <a:extLst>
              <a:ext uri="{FF2B5EF4-FFF2-40B4-BE49-F238E27FC236}">
                <a16:creationId xmlns:a16="http://schemas.microsoft.com/office/drawing/2014/main" xmlns="" id="{FA44E3C1-E958-E244-A5F5-7A84B0EF7EBA}"/>
              </a:ext>
            </a:extLst>
          </p:cNvPr>
          <p:cNvSpPr/>
          <p:nvPr/>
        </p:nvSpPr>
        <p:spPr>
          <a:xfrm>
            <a:off x="7886586" y="1924693"/>
            <a:ext cx="2616452" cy="896294"/>
          </a:xfrm>
          <a:prstGeom prst="rect">
            <a:avLst/>
          </a:prstGeom>
          <a:solidFill>
            <a:schemeClr val="accent5">
              <a:lumMod val="20000"/>
              <a:lumOff val="8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1600" dirty="0">
                <a:solidFill>
                  <a:schemeClr val="accent1">
                    <a:lumMod val="50000"/>
                  </a:schemeClr>
                </a:solidFill>
                <a:latin typeface="Gill Sans MT" panose="020B0502020104020203" pitchFamily="34" charset="77"/>
              </a:rPr>
              <a:t>Etika dan Peradaban Dalam Masyarakat Kepelbagaian</a:t>
            </a:r>
          </a:p>
        </p:txBody>
      </p:sp>
      <p:sp>
        <p:nvSpPr>
          <p:cNvPr id="47" name="Rectangle 46">
            <a:extLst>
              <a:ext uri="{FF2B5EF4-FFF2-40B4-BE49-F238E27FC236}">
                <a16:creationId xmlns:a16="http://schemas.microsoft.com/office/drawing/2014/main" xmlns="" id="{E149A9E1-CA13-5640-8F43-2F1BEB140968}"/>
              </a:ext>
            </a:extLst>
          </p:cNvPr>
          <p:cNvSpPr/>
          <p:nvPr/>
        </p:nvSpPr>
        <p:spPr>
          <a:xfrm>
            <a:off x="7886586" y="1422228"/>
            <a:ext cx="2616452" cy="482095"/>
          </a:xfrm>
          <a:prstGeom prst="rect">
            <a:avLst/>
          </a:prstGeom>
          <a:solidFill>
            <a:srgbClr val="002060"/>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2000" b="1" dirty="0">
                <a:solidFill>
                  <a:schemeClr val="bg1"/>
                </a:solidFill>
                <a:latin typeface="Gill Sans MT" panose="020B0502020104020203" pitchFamily="34" charset="77"/>
              </a:rPr>
              <a:t>Topik 3</a:t>
            </a:r>
          </a:p>
        </p:txBody>
      </p:sp>
      <p:sp>
        <p:nvSpPr>
          <p:cNvPr id="48" name="Rectangle 47">
            <a:extLst>
              <a:ext uri="{FF2B5EF4-FFF2-40B4-BE49-F238E27FC236}">
                <a16:creationId xmlns:a16="http://schemas.microsoft.com/office/drawing/2014/main" xmlns="" id="{0181D21C-93EE-CD46-84E5-7051F556EA7A}"/>
              </a:ext>
            </a:extLst>
          </p:cNvPr>
          <p:cNvSpPr/>
          <p:nvPr/>
        </p:nvSpPr>
        <p:spPr>
          <a:xfrm>
            <a:off x="7904692" y="3722187"/>
            <a:ext cx="2616452" cy="896294"/>
          </a:xfrm>
          <a:prstGeom prst="rect">
            <a:avLst/>
          </a:prstGeom>
          <a:solidFill>
            <a:schemeClr val="accent5">
              <a:lumMod val="20000"/>
              <a:lumOff val="8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1600" dirty="0">
                <a:solidFill>
                  <a:schemeClr val="accent1">
                    <a:lumMod val="50000"/>
                  </a:schemeClr>
                </a:solidFill>
                <a:latin typeface="Gill Sans MT" panose="020B0502020104020203" pitchFamily="34" charset="77"/>
              </a:rPr>
              <a:t>Pemantapan Kesepaduan Nasional Malaysia</a:t>
            </a:r>
          </a:p>
          <a:p>
            <a:pPr algn="ctr"/>
            <a:endParaRPr lang="ms-MY" sz="1600" dirty="0">
              <a:solidFill>
                <a:schemeClr val="accent1">
                  <a:lumMod val="50000"/>
                </a:schemeClr>
              </a:solidFill>
              <a:latin typeface="Gill Sans MT" panose="020B0502020104020203" pitchFamily="34" charset="77"/>
            </a:endParaRPr>
          </a:p>
        </p:txBody>
      </p:sp>
      <p:sp>
        <p:nvSpPr>
          <p:cNvPr id="49" name="Rectangle 48">
            <a:extLst>
              <a:ext uri="{FF2B5EF4-FFF2-40B4-BE49-F238E27FC236}">
                <a16:creationId xmlns:a16="http://schemas.microsoft.com/office/drawing/2014/main" xmlns="" id="{F88C90B7-6649-5D46-ABC7-3DC95A3E813C}"/>
              </a:ext>
            </a:extLst>
          </p:cNvPr>
          <p:cNvSpPr/>
          <p:nvPr/>
        </p:nvSpPr>
        <p:spPr>
          <a:xfrm>
            <a:off x="7904692" y="3219722"/>
            <a:ext cx="2616452" cy="482095"/>
          </a:xfrm>
          <a:prstGeom prst="rect">
            <a:avLst/>
          </a:prstGeom>
          <a:solidFill>
            <a:srgbClr val="002060"/>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2000" b="1" dirty="0">
                <a:solidFill>
                  <a:schemeClr val="bg1"/>
                </a:solidFill>
                <a:latin typeface="Gill Sans MT" panose="020B0502020104020203" pitchFamily="34" charset="77"/>
              </a:rPr>
              <a:t>Topik 4</a:t>
            </a:r>
          </a:p>
        </p:txBody>
      </p:sp>
      <p:sp>
        <p:nvSpPr>
          <p:cNvPr id="50" name="Rectangle 49">
            <a:extLst>
              <a:ext uri="{FF2B5EF4-FFF2-40B4-BE49-F238E27FC236}">
                <a16:creationId xmlns:a16="http://schemas.microsoft.com/office/drawing/2014/main" xmlns="" id="{DD2F4433-BFA8-EB4A-9718-143A69C5630B}"/>
              </a:ext>
            </a:extLst>
          </p:cNvPr>
          <p:cNvSpPr/>
          <p:nvPr/>
        </p:nvSpPr>
        <p:spPr>
          <a:xfrm>
            <a:off x="4768421" y="3722749"/>
            <a:ext cx="2616452" cy="896294"/>
          </a:xfrm>
          <a:prstGeom prst="rect">
            <a:avLst/>
          </a:prstGeom>
          <a:solidFill>
            <a:schemeClr val="accent5">
              <a:lumMod val="20000"/>
              <a:lumOff val="8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1600" dirty="0">
                <a:solidFill>
                  <a:schemeClr val="accent1">
                    <a:lumMod val="50000"/>
                  </a:schemeClr>
                </a:solidFill>
                <a:latin typeface="Gill Sans MT" panose="020B0502020104020203" pitchFamily="34" charset="77"/>
              </a:rPr>
              <a:t>Pembinaan Peradaban Majmuk di Malaysia</a:t>
            </a:r>
          </a:p>
        </p:txBody>
      </p:sp>
      <p:sp>
        <p:nvSpPr>
          <p:cNvPr id="51" name="Rectangle 50">
            <a:extLst>
              <a:ext uri="{FF2B5EF4-FFF2-40B4-BE49-F238E27FC236}">
                <a16:creationId xmlns:a16="http://schemas.microsoft.com/office/drawing/2014/main" xmlns="" id="{356CEAEA-742C-6440-A740-B8F533E88952}"/>
              </a:ext>
            </a:extLst>
          </p:cNvPr>
          <p:cNvSpPr/>
          <p:nvPr/>
        </p:nvSpPr>
        <p:spPr>
          <a:xfrm>
            <a:off x="4768421" y="3220285"/>
            <a:ext cx="2616452" cy="482095"/>
          </a:xfrm>
          <a:prstGeom prst="rect">
            <a:avLst/>
          </a:prstGeom>
          <a:solidFill>
            <a:srgbClr val="002060"/>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2000" b="1" dirty="0">
                <a:solidFill>
                  <a:schemeClr val="bg1"/>
                </a:solidFill>
                <a:latin typeface="Gill Sans MT" panose="020B0502020104020203" pitchFamily="34" charset="77"/>
              </a:rPr>
              <a:t>Topik 5</a:t>
            </a:r>
          </a:p>
        </p:txBody>
      </p:sp>
      <p:sp>
        <p:nvSpPr>
          <p:cNvPr id="52" name="Rectangle 51">
            <a:extLst>
              <a:ext uri="{FF2B5EF4-FFF2-40B4-BE49-F238E27FC236}">
                <a16:creationId xmlns:a16="http://schemas.microsoft.com/office/drawing/2014/main" xmlns="" id="{6FEBA52D-B3DE-1A41-BE59-D64B5B60AA3C}"/>
              </a:ext>
            </a:extLst>
          </p:cNvPr>
          <p:cNvSpPr/>
          <p:nvPr/>
        </p:nvSpPr>
        <p:spPr>
          <a:xfrm>
            <a:off x="1623097" y="3722187"/>
            <a:ext cx="2616452" cy="896294"/>
          </a:xfrm>
          <a:prstGeom prst="rect">
            <a:avLst/>
          </a:prstGeom>
          <a:solidFill>
            <a:schemeClr val="accent5">
              <a:lumMod val="20000"/>
              <a:lumOff val="8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s-MY" sz="1600" dirty="0">
              <a:solidFill>
                <a:schemeClr val="accent1">
                  <a:lumMod val="50000"/>
                </a:schemeClr>
              </a:solidFill>
              <a:latin typeface="Gill Sans MT" panose="020B0502020104020203" pitchFamily="34" charset="77"/>
            </a:endParaRPr>
          </a:p>
          <a:p>
            <a:pPr algn="ctr"/>
            <a:r>
              <a:rPr lang="ms-MY" sz="1600" dirty="0">
                <a:solidFill>
                  <a:schemeClr val="accent1">
                    <a:lumMod val="50000"/>
                  </a:schemeClr>
                </a:solidFill>
                <a:latin typeface="Gill Sans MT" panose="020B0502020104020203" pitchFamily="34" charset="77"/>
              </a:rPr>
              <a:t>Perlembagaan Sebagai Tapak Integrasi dan Wahana PEP</a:t>
            </a:r>
          </a:p>
          <a:p>
            <a:pPr algn="ctr"/>
            <a:endParaRPr lang="ms-MY" sz="1600" dirty="0">
              <a:solidFill>
                <a:schemeClr val="accent1">
                  <a:lumMod val="50000"/>
                </a:schemeClr>
              </a:solidFill>
              <a:latin typeface="Gill Sans MT" panose="020B0502020104020203" pitchFamily="34" charset="77"/>
            </a:endParaRPr>
          </a:p>
        </p:txBody>
      </p:sp>
      <p:sp>
        <p:nvSpPr>
          <p:cNvPr id="53" name="Rectangle 52">
            <a:extLst>
              <a:ext uri="{FF2B5EF4-FFF2-40B4-BE49-F238E27FC236}">
                <a16:creationId xmlns:a16="http://schemas.microsoft.com/office/drawing/2014/main" xmlns="" id="{4698BC42-E5D3-A14D-BC78-6D57A7EA769E}"/>
              </a:ext>
            </a:extLst>
          </p:cNvPr>
          <p:cNvSpPr/>
          <p:nvPr/>
        </p:nvSpPr>
        <p:spPr>
          <a:xfrm>
            <a:off x="1623097" y="3219722"/>
            <a:ext cx="2616452" cy="482095"/>
          </a:xfrm>
          <a:prstGeom prst="rect">
            <a:avLst/>
          </a:prstGeom>
          <a:solidFill>
            <a:srgbClr val="002060"/>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2000" b="1" dirty="0">
                <a:solidFill>
                  <a:schemeClr val="bg1"/>
                </a:solidFill>
                <a:latin typeface="Gill Sans MT" panose="020B0502020104020203" pitchFamily="34" charset="77"/>
              </a:rPr>
              <a:t>Topik 6</a:t>
            </a:r>
          </a:p>
        </p:txBody>
      </p:sp>
      <p:sp>
        <p:nvSpPr>
          <p:cNvPr id="54" name="Rectangle 53">
            <a:extLst>
              <a:ext uri="{FF2B5EF4-FFF2-40B4-BE49-F238E27FC236}">
                <a16:creationId xmlns:a16="http://schemas.microsoft.com/office/drawing/2014/main" xmlns="" id="{D73F9087-E68D-7F44-89E4-1919F757A964}"/>
              </a:ext>
            </a:extLst>
          </p:cNvPr>
          <p:cNvSpPr/>
          <p:nvPr/>
        </p:nvSpPr>
        <p:spPr>
          <a:xfrm>
            <a:off x="1641203" y="5554055"/>
            <a:ext cx="2616452" cy="896294"/>
          </a:xfrm>
          <a:prstGeom prst="rect">
            <a:avLst/>
          </a:prstGeom>
          <a:solidFill>
            <a:schemeClr val="accent5">
              <a:lumMod val="20000"/>
              <a:lumOff val="8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1600" dirty="0">
                <a:solidFill>
                  <a:schemeClr val="accent1">
                    <a:lumMod val="50000"/>
                  </a:schemeClr>
                </a:solidFill>
                <a:latin typeface="Gill Sans MT" panose="020B0502020104020203" pitchFamily="34" charset="77"/>
              </a:rPr>
              <a:t>Pengaruh ICT Ke Atas Kesepaduan Nasional Malaysia</a:t>
            </a:r>
          </a:p>
        </p:txBody>
      </p:sp>
      <p:sp>
        <p:nvSpPr>
          <p:cNvPr id="55" name="Rectangle 54">
            <a:extLst>
              <a:ext uri="{FF2B5EF4-FFF2-40B4-BE49-F238E27FC236}">
                <a16:creationId xmlns:a16="http://schemas.microsoft.com/office/drawing/2014/main" xmlns="" id="{D567CEFF-84CF-414A-954F-A600944E4CF5}"/>
              </a:ext>
            </a:extLst>
          </p:cNvPr>
          <p:cNvSpPr/>
          <p:nvPr/>
        </p:nvSpPr>
        <p:spPr>
          <a:xfrm>
            <a:off x="1641203" y="5060216"/>
            <a:ext cx="2616452" cy="482095"/>
          </a:xfrm>
          <a:prstGeom prst="rect">
            <a:avLst/>
          </a:prstGeom>
          <a:solidFill>
            <a:srgbClr val="002060"/>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2000" b="1" dirty="0">
                <a:solidFill>
                  <a:schemeClr val="bg1"/>
                </a:solidFill>
                <a:latin typeface="Gill Sans MT" panose="020B0502020104020203" pitchFamily="34" charset="77"/>
              </a:rPr>
              <a:t>Topik 7</a:t>
            </a:r>
          </a:p>
        </p:txBody>
      </p:sp>
      <p:sp>
        <p:nvSpPr>
          <p:cNvPr id="56" name="Rectangle 55">
            <a:extLst>
              <a:ext uri="{FF2B5EF4-FFF2-40B4-BE49-F238E27FC236}">
                <a16:creationId xmlns:a16="http://schemas.microsoft.com/office/drawing/2014/main" xmlns="" id="{D2C91BDF-31E9-D547-843B-E04581B3EBD3}"/>
              </a:ext>
            </a:extLst>
          </p:cNvPr>
          <p:cNvSpPr/>
          <p:nvPr/>
        </p:nvSpPr>
        <p:spPr>
          <a:xfrm>
            <a:off x="4750315" y="5542311"/>
            <a:ext cx="2616452" cy="896294"/>
          </a:xfrm>
          <a:prstGeom prst="rect">
            <a:avLst/>
          </a:prstGeom>
          <a:solidFill>
            <a:schemeClr val="accent5">
              <a:lumMod val="20000"/>
              <a:lumOff val="8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1600" dirty="0">
                <a:solidFill>
                  <a:schemeClr val="accent1">
                    <a:lumMod val="50000"/>
                  </a:schemeClr>
                </a:solidFill>
                <a:latin typeface="Gill Sans MT" panose="020B0502020104020203" pitchFamily="34" charset="77"/>
              </a:rPr>
              <a:t>Peranan PEP </a:t>
            </a:r>
            <a:r>
              <a:rPr lang="ms-MY" sz="1600" dirty="0" err="1">
                <a:solidFill>
                  <a:schemeClr val="accent1">
                    <a:lumMod val="50000"/>
                  </a:schemeClr>
                </a:solidFill>
                <a:latin typeface="Gill Sans MT" panose="020B0502020104020203" pitchFamily="34" charset="77"/>
              </a:rPr>
              <a:t>Mendokong</a:t>
            </a:r>
            <a:r>
              <a:rPr lang="ms-MY" sz="1600" dirty="0">
                <a:solidFill>
                  <a:schemeClr val="accent1">
                    <a:lumMod val="50000"/>
                  </a:schemeClr>
                </a:solidFill>
                <a:latin typeface="Gill Sans MT" panose="020B0502020104020203" pitchFamily="34" charset="77"/>
              </a:rPr>
              <a:t> Tanggungjawab Sosial di Malaysia</a:t>
            </a:r>
          </a:p>
        </p:txBody>
      </p:sp>
      <p:sp>
        <p:nvSpPr>
          <p:cNvPr id="57" name="Rectangle 56">
            <a:extLst>
              <a:ext uri="{FF2B5EF4-FFF2-40B4-BE49-F238E27FC236}">
                <a16:creationId xmlns:a16="http://schemas.microsoft.com/office/drawing/2014/main" xmlns="" id="{597E9203-15EB-7F43-A769-6DFA2BA055BA}"/>
              </a:ext>
            </a:extLst>
          </p:cNvPr>
          <p:cNvSpPr/>
          <p:nvPr/>
        </p:nvSpPr>
        <p:spPr>
          <a:xfrm>
            <a:off x="4750315" y="5039846"/>
            <a:ext cx="2616452" cy="482095"/>
          </a:xfrm>
          <a:prstGeom prst="rect">
            <a:avLst/>
          </a:prstGeom>
          <a:solidFill>
            <a:srgbClr val="002060"/>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2000" b="1" dirty="0">
                <a:solidFill>
                  <a:schemeClr val="bg1"/>
                </a:solidFill>
                <a:latin typeface="Gill Sans MT" panose="020B0502020104020203" pitchFamily="34" charset="77"/>
              </a:rPr>
              <a:t>Topik 8</a:t>
            </a:r>
          </a:p>
        </p:txBody>
      </p:sp>
      <p:sp>
        <p:nvSpPr>
          <p:cNvPr id="58" name="Rectangle 57">
            <a:extLst>
              <a:ext uri="{FF2B5EF4-FFF2-40B4-BE49-F238E27FC236}">
                <a16:creationId xmlns:a16="http://schemas.microsoft.com/office/drawing/2014/main" xmlns="" id="{1ABEF512-ECB8-094C-A26B-95B0F8E3652A}"/>
              </a:ext>
            </a:extLst>
          </p:cNvPr>
          <p:cNvSpPr/>
          <p:nvPr/>
        </p:nvSpPr>
        <p:spPr>
          <a:xfrm>
            <a:off x="7895639" y="5542311"/>
            <a:ext cx="2616452" cy="896294"/>
          </a:xfrm>
          <a:prstGeom prst="rect">
            <a:avLst/>
          </a:prstGeom>
          <a:solidFill>
            <a:schemeClr val="accent5">
              <a:lumMod val="20000"/>
              <a:lumOff val="80000"/>
            </a:schemeClr>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1600" dirty="0">
                <a:solidFill>
                  <a:schemeClr val="accent1">
                    <a:lumMod val="50000"/>
                  </a:schemeClr>
                </a:solidFill>
                <a:latin typeface="Gill Sans MT" panose="020B0502020104020203" pitchFamily="34" charset="77"/>
              </a:rPr>
              <a:t>Cabaran Kelestarian Etika dan Peradaban di Malaysia</a:t>
            </a:r>
          </a:p>
        </p:txBody>
      </p:sp>
      <p:sp>
        <p:nvSpPr>
          <p:cNvPr id="59" name="Rectangle 58">
            <a:extLst>
              <a:ext uri="{FF2B5EF4-FFF2-40B4-BE49-F238E27FC236}">
                <a16:creationId xmlns:a16="http://schemas.microsoft.com/office/drawing/2014/main" xmlns="" id="{E4760958-5E95-504F-8B56-435F5FCFD1CB}"/>
              </a:ext>
            </a:extLst>
          </p:cNvPr>
          <p:cNvSpPr/>
          <p:nvPr/>
        </p:nvSpPr>
        <p:spPr>
          <a:xfrm>
            <a:off x="7895639" y="5039846"/>
            <a:ext cx="2616452" cy="482095"/>
          </a:xfrm>
          <a:prstGeom prst="rect">
            <a:avLst/>
          </a:prstGeom>
          <a:solidFill>
            <a:srgbClr val="002060"/>
          </a:solidFill>
          <a:ln w="1905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ms-MY" sz="2000" b="1" dirty="0">
                <a:solidFill>
                  <a:schemeClr val="bg1"/>
                </a:solidFill>
                <a:latin typeface="Gill Sans MT" panose="020B0502020104020203" pitchFamily="34" charset="77"/>
              </a:rPr>
              <a:t>Topik 9</a:t>
            </a:r>
          </a:p>
        </p:txBody>
      </p:sp>
    </p:spTree>
    <p:extLst>
      <p:ext uri="{BB962C8B-B14F-4D97-AF65-F5344CB8AC3E}">
        <p14:creationId xmlns:p14="http://schemas.microsoft.com/office/powerpoint/2010/main" val="1060333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ECE18B-74CC-3B41-9D0D-813B2205A34E}"/>
              </a:ext>
            </a:extLst>
          </p:cNvPr>
          <p:cNvSpPr>
            <a:spLocks noGrp="1"/>
          </p:cNvSpPr>
          <p:nvPr>
            <p:ph type="title"/>
          </p:nvPr>
        </p:nvSpPr>
        <p:spPr>
          <a:xfrm>
            <a:off x="1470789" y="304800"/>
            <a:ext cx="10066052" cy="1387120"/>
          </a:xfrm>
          <a:noFill/>
          <a:ln>
            <a:noFill/>
          </a:ln>
        </p:spPr>
        <p:txBody>
          <a:bodyPr>
            <a:normAutofit/>
          </a:bodyPr>
          <a:lstStyle/>
          <a:p>
            <a:pPr algn="ctr"/>
            <a:r>
              <a:rPr lang="ms-MY" sz="2400" b="1" dirty="0">
                <a:solidFill>
                  <a:schemeClr val="accent1">
                    <a:lumMod val="50000"/>
                  </a:schemeClr>
                </a:solidFill>
                <a:latin typeface="Gill Sans MT" panose="020B0502020104020203" pitchFamily="34" charset="77"/>
              </a:rPr>
              <a:t>Cadangan Pengajaran dan </a:t>
            </a:r>
            <a:r>
              <a:rPr lang="ms-MY" sz="2400" b="1" dirty="0" err="1">
                <a:solidFill>
                  <a:schemeClr val="accent1">
                    <a:lumMod val="50000"/>
                  </a:schemeClr>
                </a:solidFill>
                <a:latin typeface="Gill Sans MT" panose="020B0502020104020203" pitchFamily="34" charset="77"/>
              </a:rPr>
              <a:t>Pentaksiran</a:t>
            </a:r>
            <a:r>
              <a:rPr lang="ms-MY" sz="2400" b="1" dirty="0">
                <a:solidFill>
                  <a:schemeClr val="accent1">
                    <a:lumMod val="50000"/>
                  </a:schemeClr>
                </a:solidFill>
                <a:latin typeface="Gill Sans MT" panose="020B0502020104020203" pitchFamily="34" charset="77"/>
              </a:rPr>
              <a:t> Kursus </a:t>
            </a:r>
            <a:br>
              <a:rPr lang="ms-MY" sz="2400" b="1" dirty="0">
                <a:solidFill>
                  <a:schemeClr val="accent1">
                    <a:lumMod val="50000"/>
                  </a:schemeClr>
                </a:solidFill>
                <a:latin typeface="Gill Sans MT" panose="020B0502020104020203" pitchFamily="34" charset="77"/>
              </a:rPr>
            </a:br>
            <a:r>
              <a:rPr lang="ms-MY" sz="2400" b="1" dirty="0">
                <a:solidFill>
                  <a:schemeClr val="accent1">
                    <a:lumMod val="50000"/>
                  </a:schemeClr>
                </a:solidFill>
                <a:latin typeface="Gill Sans MT" panose="020B0502020104020203" pitchFamily="34" charset="77"/>
              </a:rPr>
              <a:t>Penghayatan Etika dan Peradaban (PEP): </a:t>
            </a:r>
            <a:r>
              <a:rPr lang="ms-MY" sz="2400" b="1" dirty="0">
                <a:solidFill>
                  <a:srgbClr val="C00000"/>
                </a:solidFill>
                <a:latin typeface="Gill Sans MT" panose="020B0502020104020203" pitchFamily="34" charset="77"/>
              </a:rPr>
              <a:t>Contoh - UUM</a:t>
            </a:r>
          </a:p>
        </p:txBody>
      </p:sp>
      <p:sp>
        <p:nvSpPr>
          <p:cNvPr id="3" name="Content Placeholder 2">
            <a:extLst>
              <a:ext uri="{FF2B5EF4-FFF2-40B4-BE49-F238E27FC236}">
                <a16:creationId xmlns:a16="http://schemas.microsoft.com/office/drawing/2014/main" xmlns="" id="{E2B38E27-9EBB-AD45-9165-5220E0009DF2}"/>
              </a:ext>
            </a:extLst>
          </p:cNvPr>
          <p:cNvSpPr txBox="1">
            <a:spLocks/>
          </p:cNvSpPr>
          <p:nvPr/>
        </p:nvSpPr>
        <p:spPr>
          <a:xfrm>
            <a:off x="838200" y="1825625"/>
            <a:ext cx="4550229"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ms-MY" sz="2400" b="1" dirty="0"/>
              <a:t>Pengajaran: </a:t>
            </a:r>
          </a:p>
          <a:p>
            <a:pPr lvl="1"/>
            <a:r>
              <a:rPr lang="ms-MY" sz="2000" dirty="0"/>
              <a:t>14 minggu pengajaran = 28 kali perjumpaan (1 minggu = 2x perjumpaan)</a:t>
            </a:r>
          </a:p>
          <a:p>
            <a:pPr lvl="1"/>
            <a:r>
              <a:rPr lang="ms-MY" sz="2000" dirty="0"/>
              <a:t>Kuliah: 9 topik – 9 kali kuliah/perjumpaan.</a:t>
            </a:r>
          </a:p>
          <a:p>
            <a:pPr lvl="1"/>
            <a:r>
              <a:rPr lang="ms-MY" sz="2000" dirty="0"/>
              <a:t>Pembentangan = 19x perjumpaan.</a:t>
            </a:r>
          </a:p>
          <a:p>
            <a:r>
              <a:rPr lang="ms-MY" sz="2400" b="1" dirty="0" err="1"/>
              <a:t>Pentaksiran</a:t>
            </a:r>
            <a:r>
              <a:rPr lang="ms-MY" sz="2400" b="1" dirty="0"/>
              <a:t>:</a:t>
            </a:r>
          </a:p>
          <a:p>
            <a:r>
              <a:rPr lang="en-US" sz="2000" dirty="0"/>
              <a:t>30% exam-MCQ, </a:t>
            </a:r>
            <a:r>
              <a:rPr lang="en-US" sz="2000" dirty="0" err="1"/>
              <a:t>Kuiz</a:t>
            </a:r>
            <a:r>
              <a:rPr lang="en-US" sz="2000" dirty="0"/>
              <a:t>, </a:t>
            </a:r>
            <a:r>
              <a:rPr lang="en-US" sz="2000" dirty="0" err="1"/>
              <a:t>Subjektif</a:t>
            </a:r>
            <a:r>
              <a:rPr lang="en-US" sz="2000" dirty="0"/>
              <a:t>, </a:t>
            </a:r>
            <a:r>
              <a:rPr lang="en-US" sz="2000" dirty="0" err="1"/>
              <a:t>Esei</a:t>
            </a:r>
            <a:r>
              <a:rPr lang="en-US" sz="2000" dirty="0"/>
              <a:t> </a:t>
            </a:r>
          </a:p>
          <a:p>
            <a:r>
              <a:rPr lang="en-US" sz="2000" dirty="0"/>
              <a:t>70% </a:t>
            </a:r>
            <a:r>
              <a:rPr lang="en-US" sz="2000" dirty="0" err="1"/>
              <a:t>kerja</a:t>
            </a:r>
            <a:r>
              <a:rPr lang="en-US" sz="2000" dirty="0"/>
              <a:t> </a:t>
            </a:r>
            <a:r>
              <a:rPr lang="en-US" sz="2000" dirty="0" err="1"/>
              <a:t>kursus</a:t>
            </a:r>
            <a:r>
              <a:rPr lang="en-US" sz="2000" dirty="0"/>
              <a:t>  - </a:t>
            </a:r>
            <a:r>
              <a:rPr lang="en-US" sz="2000" dirty="0" err="1"/>
              <a:t>laporan</a:t>
            </a:r>
            <a:r>
              <a:rPr lang="en-US" sz="2000" dirty="0"/>
              <a:t>, </a:t>
            </a:r>
            <a:r>
              <a:rPr lang="en-US" sz="2000" dirty="0" err="1"/>
              <a:t>pembentangan</a:t>
            </a:r>
            <a:r>
              <a:rPr lang="en-US" sz="2000" dirty="0"/>
              <a:t>, </a:t>
            </a:r>
            <a:r>
              <a:rPr lang="en-US" sz="2000" dirty="0" err="1"/>
              <a:t>refleksi</a:t>
            </a:r>
            <a:r>
              <a:rPr lang="en-US" sz="2000" dirty="0"/>
              <a:t>.</a:t>
            </a:r>
            <a:endParaRPr lang="ms-MY" sz="2000" b="1" dirty="0"/>
          </a:p>
          <a:p>
            <a:endParaRPr lang="ms-MY" sz="2400" dirty="0"/>
          </a:p>
        </p:txBody>
      </p:sp>
      <p:pic>
        <p:nvPicPr>
          <p:cNvPr id="5" name="Picture 4" descr="A screenshot of a cell phone&#10;&#10;Description automatically generated">
            <a:extLst>
              <a:ext uri="{FF2B5EF4-FFF2-40B4-BE49-F238E27FC236}">
                <a16:creationId xmlns:a16="http://schemas.microsoft.com/office/drawing/2014/main" xmlns="" id="{3E8CFC13-B055-AB43-B99B-78667F41A7FD}"/>
              </a:ext>
            </a:extLst>
          </p:cNvPr>
          <p:cNvPicPr>
            <a:picLocks noChangeAspect="1"/>
          </p:cNvPicPr>
          <p:nvPr/>
        </p:nvPicPr>
        <p:blipFill>
          <a:blip r:embed="rId3"/>
          <a:stretch>
            <a:fillRect/>
          </a:stretch>
        </p:blipFill>
        <p:spPr>
          <a:xfrm>
            <a:off x="5823857" y="1807029"/>
            <a:ext cx="5712984" cy="4746171"/>
          </a:xfrm>
          <a:prstGeom prst="rect">
            <a:avLst/>
          </a:prstGeom>
          <a:ln>
            <a:solidFill>
              <a:schemeClr val="tx1"/>
            </a:solidFill>
          </a:ln>
        </p:spPr>
      </p:pic>
    </p:spTree>
    <p:extLst>
      <p:ext uri="{BB962C8B-B14F-4D97-AF65-F5344CB8AC3E}">
        <p14:creationId xmlns:p14="http://schemas.microsoft.com/office/powerpoint/2010/main" val="4022580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290</TotalTime>
  <Words>1042</Words>
  <Application>Microsoft Office PowerPoint</Application>
  <PresentationFormat>Custom</PresentationFormat>
  <Paragraphs>87</Paragraphs>
  <Slides>5</Slides>
  <Notes>5</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Penghayatan  Etika dan Peradaban</vt:lpstr>
      <vt:lpstr>PowerPoint Presentation</vt:lpstr>
      <vt:lpstr>PowerPoint Presentation</vt:lpstr>
      <vt:lpstr>Kandungan Kursus  Penghayatan Etika dan Peradaban (PEP)</vt:lpstr>
      <vt:lpstr>Cadangan Pengajaran dan Pentaksiran Kursus  Penghayatan Etika dan Peradaban (PEP): Contoh - UUM</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Penghayatan  Etika dan Peradaban</dc:title>
  <dc:creator>Dr. Mohd Sobhi bin Ishak</dc:creator>
  <cp:lastModifiedBy>shahrulanuar</cp:lastModifiedBy>
  <cp:revision>27</cp:revision>
  <dcterms:created xsi:type="dcterms:W3CDTF">2020-02-03T01:47:12Z</dcterms:created>
  <dcterms:modified xsi:type="dcterms:W3CDTF">2020-02-17T03:08:47Z</dcterms:modified>
</cp:coreProperties>
</file>

<file path=docProps/thumbnail.jpeg>
</file>